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8"/>
  </p:notesMasterIdLst>
  <p:handoutMasterIdLst>
    <p:handoutMasterId r:id="rId29"/>
  </p:handoutMasterIdLst>
  <p:sldIdLst>
    <p:sldId id="270" r:id="rId5"/>
    <p:sldId id="267" r:id="rId6"/>
    <p:sldId id="295" r:id="rId7"/>
    <p:sldId id="280" r:id="rId8"/>
    <p:sldId id="278" r:id="rId9"/>
    <p:sldId id="273" r:id="rId10"/>
    <p:sldId id="274" r:id="rId11"/>
    <p:sldId id="256" r:id="rId12"/>
    <p:sldId id="291" r:id="rId13"/>
    <p:sldId id="257" r:id="rId14"/>
    <p:sldId id="276" r:id="rId15"/>
    <p:sldId id="279" r:id="rId16"/>
    <p:sldId id="285" r:id="rId17"/>
    <p:sldId id="281" r:id="rId18"/>
    <p:sldId id="282" r:id="rId19"/>
    <p:sldId id="284" r:id="rId20"/>
    <p:sldId id="283" r:id="rId21"/>
    <p:sldId id="289" r:id="rId22"/>
    <p:sldId id="292" r:id="rId23"/>
    <p:sldId id="290" r:id="rId24"/>
    <p:sldId id="288" r:id="rId25"/>
    <p:sldId id="287"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328"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10/8/2021</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10/8/2021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c9a73bd43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c9a73bd43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22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16814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12</a:t>
            </a:fld>
            <a:endParaRPr lang="en-US" dirty="0"/>
          </a:p>
        </p:txBody>
      </p:sp>
    </p:spTree>
    <p:extLst>
      <p:ext uri="{BB962C8B-B14F-4D97-AF65-F5344CB8AC3E}">
        <p14:creationId xmlns:p14="http://schemas.microsoft.com/office/powerpoint/2010/main" val="13410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305071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22</a:t>
            </a:fld>
            <a:endParaRPr lang="en-US" dirty="0"/>
          </a:p>
        </p:txBody>
      </p:sp>
    </p:spTree>
    <p:extLst>
      <p:ext uri="{BB962C8B-B14F-4D97-AF65-F5344CB8AC3E}">
        <p14:creationId xmlns:p14="http://schemas.microsoft.com/office/powerpoint/2010/main" val="274244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a:t>
            </a:fld>
            <a:endParaRPr lang="en-US" dirty="0"/>
          </a:p>
        </p:txBody>
      </p:sp>
    </p:spTree>
    <p:extLst>
      <p:ext uri="{BB962C8B-B14F-4D97-AF65-F5344CB8AC3E}">
        <p14:creationId xmlns:p14="http://schemas.microsoft.com/office/powerpoint/2010/main" val="318277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352417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248753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137927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158512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sz="1200"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275240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smtClean="0"/>
              <a:t>Click to edit Master title style</a:t>
            </a:r>
            <a:endParaRPr lang="en-US" noProof="0"/>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smtClean="0"/>
              <a:t>Click to edit Master title style</a:t>
            </a:r>
            <a:endParaRPr lang="en-US" noProof="0"/>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smtClean="0"/>
              <a:t>Click to edit Master title style</a:t>
            </a:r>
            <a:endParaRPr lang="en-US" noProof="0"/>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10/8/2021</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smtClean="0"/>
              <a:t>Click to edit Master title style</a:t>
            </a:r>
            <a:endParaRPr lang="en-US" noProof="0"/>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10/8/2021</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smtClean="0"/>
              <a:t>Click to edit Master title style</a:t>
            </a:r>
            <a:endParaRPr lang="en-US" noProof="0"/>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smtClean="0"/>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smtClean="0"/>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10/8/2021</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smtClean="0"/>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smtClean="0"/>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smtClean="0"/>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10/8/2021</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10/8/2021</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10/8/2021</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cid:FDB99224-AD84-40B9-91ED-ED5AB9EA5C7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cid:67121C93-5DE7-4268-A406-BDD341B444A4"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9"/>
        <p:cNvGrpSpPr/>
        <p:nvPr/>
      </p:nvGrpSpPr>
      <p:grpSpPr>
        <a:xfrm>
          <a:off x="0" y="0"/>
          <a:ext cx="0" cy="0"/>
          <a:chOff x="0" y="0"/>
          <a:chExt cx="0" cy="0"/>
        </a:xfrm>
      </p:grpSpPr>
      <p:sp>
        <p:nvSpPr>
          <p:cNvPr id="280"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endParaRPr lang="en-US" sz="3000" dirty="0" smtClean="0">
              <a:solidFill>
                <a:schemeClr val="bg1"/>
              </a:solidFill>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r>
              <a:rPr lang="en-US" sz="8800" dirty="0" smtClean="0">
                <a:solidFill>
                  <a:schemeClr val="bg1"/>
                </a:solidFill>
                <a:latin typeface="Bradley Hand ITC" panose="03070402050302030203" pitchFamily="66" charset="0"/>
              </a:rPr>
              <a:t>S e c o n d a r y  S</a:t>
            </a:r>
            <a:r>
              <a:rPr lang="en-US" sz="6600" dirty="0" smtClean="0">
                <a:solidFill>
                  <a:schemeClr val="bg1"/>
                </a:solidFill>
                <a:latin typeface="Bradley Hand ITC" panose="03070402050302030203" pitchFamily="66" charset="0"/>
              </a:rPr>
              <a:t>  </a:t>
            </a:r>
            <a:r>
              <a:rPr lang="en-US" sz="8800" dirty="0">
                <a:solidFill>
                  <a:schemeClr val="bg1"/>
                </a:solidFill>
                <a:latin typeface="Bradley Hand ITC" panose="03070402050302030203" pitchFamily="66" charset="0"/>
              </a:rPr>
              <a:t>L</a:t>
            </a:r>
            <a:r>
              <a:rPr lang="en-US" sz="6600" dirty="0">
                <a:solidFill>
                  <a:schemeClr val="bg1"/>
                </a:solidFill>
                <a:latin typeface="Bradley Hand ITC" panose="03070402050302030203" pitchFamily="66" charset="0"/>
              </a:rPr>
              <a:t>  </a:t>
            </a:r>
            <a:r>
              <a:rPr lang="en-US" sz="8800" dirty="0">
                <a:solidFill>
                  <a:schemeClr val="bg1"/>
                </a:solidFill>
                <a:latin typeface="Bradley Hand ITC" panose="03070402050302030203" pitchFamily="66" charset="0"/>
              </a:rPr>
              <a:t>P</a:t>
            </a:r>
            <a:r>
              <a:rPr lang="en-US" sz="3200" dirty="0">
                <a:solidFill>
                  <a:schemeClr val="bg1"/>
                </a:solidFill>
                <a:latin typeface="Bradley Hand ITC" panose="03070402050302030203" pitchFamily="66" charset="0"/>
              </a:rPr>
              <a:t/>
            </a:r>
            <a:br>
              <a:rPr lang="en-US" sz="3200" dirty="0">
                <a:solidFill>
                  <a:schemeClr val="bg1"/>
                </a:solidFill>
                <a:latin typeface="Bradley Hand ITC" panose="03070402050302030203" pitchFamily="66" charset="0"/>
              </a:rPr>
            </a:br>
            <a:r>
              <a:rPr lang="en-US" sz="3200" dirty="0" smtClean="0">
                <a:solidFill>
                  <a:schemeClr val="bg1"/>
                </a:solidFill>
                <a:latin typeface="Bradley Hand ITC" panose="03070402050302030203" pitchFamily="66" charset="0"/>
              </a:rPr>
              <a:t>                  </a:t>
            </a:r>
          </a:p>
          <a:p>
            <a:pPr lvl="0" algn="ctr">
              <a:lnSpc>
                <a:spcPct val="115000"/>
              </a:lnSpc>
            </a:pPr>
            <a:r>
              <a:rPr lang="en-US" sz="3200" dirty="0" smtClean="0">
                <a:solidFill>
                  <a:schemeClr val="bg1"/>
                </a:solidFill>
              </a:rPr>
              <a:t>the </a:t>
            </a:r>
            <a:r>
              <a:rPr lang="en-US" sz="3200" dirty="0">
                <a:solidFill>
                  <a:schemeClr val="bg1"/>
                </a:solidFill>
              </a:rPr>
              <a:t>one where we </a:t>
            </a:r>
            <a:r>
              <a:rPr lang="en-US" sz="3200" dirty="0" smtClean="0">
                <a:solidFill>
                  <a:schemeClr val="bg1"/>
                </a:solidFill>
              </a:rPr>
              <a:t>teach older kids </a:t>
            </a:r>
            <a:r>
              <a:rPr lang="en-US" sz="3200" dirty="0">
                <a:solidFill>
                  <a:schemeClr val="bg1"/>
                </a:solidFill>
              </a:rPr>
              <a:t>to talk </a:t>
            </a:r>
            <a:r>
              <a:rPr lang="en-US" sz="3200" dirty="0" smtClean="0">
                <a:solidFill>
                  <a:schemeClr val="bg1"/>
                </a:solidFill>
              </a:rPr>
              <a:t>back</a:t>
            </a:r>
            <a:r>
              <a:rPr lang="en-US" sz="3200" dirty="0">
                <a:solidFill>
                  <a:schemeClr val="bg1"/>
                </a:solidFill>
              </a:rPr>
              <a:t/>
            </a:r>
            <a:br>
              <a:rPr lang="en-US" sz="3200" dirty="0">
                <a:solidFill>
                  <a:schemeClr val="bg1"/>
                </a:solidFill>
              </a:rPr>
            </a:br>
            <a:r>
              <a:rPr lang="en-US" sz="3200" dirty="0"/>
              <a:t>the one where we teach kids to talk back</a:t>
            </a:r>
            <a:endParaRPr sz="3000" dirty="0">
              <a:solidFill>
                <a:schemeClr val="lt1"/>
              </a:solidFill>
            </a:endParaRPr>
          </a:p>
        </p:txBody>
      </p:sp>
      <p:sp>
        <p:nvSpPr>
          <p:cNvPr id="4" name="Flowchart: Connector 3"/>
          <p:cNvSpPr/>
          <p:nvPr/>
        </p:nvSpPr>
        <p:spPr>
          <a:xfrm>
            <a:off x="1478467" y="2593452"/>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870307" y="2605482"/>
            <a:ext cx="182880" cy="18288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173213" y="2593452"/>
            <a:ext cx="182880" cy="18288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686850" y="2605482"/>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6376857" y="2591415"/>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548162" y="2591415"/>
            <a:ext cx="182880" cy="18288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4669302" y="2591415"/>
            <a:ext cx="182880" cy="18288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7073951" y="2591415"/>
            <a:ext cx="182880" cy="18288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9527348" y="2509967"/>
            <a:ext cx="182880" cy="18288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0555932" y="2514042"/>
            <a:ext cx="182880" cy="18288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399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t>A day in the life - ARD vs. REED meetings</a:t>
            </a:r>
          </a:p>
        </p:txBody>
      </p:sp>
      <p:sp>
        <p:nvSpPr>
          <p:cNvPr id="6" name="Text Placeholder 5"/>
          <p:cNvSpPr>
            <a:spLocks noGrp="1"/>
          </p:cNvSpPr>
          <p:nvPr>
            <p:ph type="body" idx="1"/>
          </p:nvPr>
        </p:nvSpPr>
        <p:spPr>
          <a:xfrm>
            <a:off x="584917" y="3377884"/>
            <a:ext cx="5194585" cy="2650344"/>
          </a:xfrm>
        </p:spPr>
        <p:txBody>
          <a:bodyPr/>
          <a:lstStyle/>
          <a:p>
            <a:endParaRPr lang="en-US" sz="2800" b="1" dirty="0" smtClean="0"/>
          </a:p>
          <a:p>
            <a:endParaRPr lang="en-US" sz="2800" b="1" dirty="0"/>
          </a:p>
          <a:p>
            <a:r>
              <a:rPr lang="en-US" sz="2800" b="1" dirty="0" smtClean="0"/>
              <a:t>ARD-Admission Review Dismissal</a:t>
            </a:r>
          </a:p>
          <a:p>
            <a:pPr algn="l"/>
            <a:r>
              <a:rPr lang="en-US" sz="2800" dirty="0"/>
              <a:t>1 time per year or as </a:t>
            </a:r>
            <a:r>
              <a:rPr lang="en-US" sz="2800" dirty="0" smtClean="0"/>
              <a:t>requested</a:t>
            </a:r>
            <a:endParaRPr lang="en-US" sz="2800" b="1" dirty="0" smtClean="0"/>
          </a:p>
          <a:p>
            <a:pPr algn="l"/>
            <a:r>
              <a:rPr lang="en-US" sz="2800" dirty="0" smtClean="0"/>
              <a:t>IEP = Individualized Education Plan</a:t>
            </a:r>
            <a:endParaRPr lang="en-US" sz="2800"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quarter" idx="4"/>
          </p:nvPr>
        </p:nvSpPr>
        <p:spPr>
          <a:xfrm>
            <a:off x="6342110" y="2799472"/>
            <a:ext cx="5194583" cy="3807167"/>
          </a:xfrm>
        </p:spPr>
        <p:txBody>
          <a:bodyPr>
            <a:normAutofit lnSpcReduction="10000"/>
          </a:bodyPr>
          <a:lstStyle/>
          <a:p>
            <a:r>
              <a:rPr lang="en-US" sz="2000" dirty="0"/>
              <a:t>Present levels of performance </a:t>
            </a:r>
          </a:p>
          <a:p>
            <a:pPr lvl="1"/>
            <a:r>
              <a:rPr lang="en-US" sz="2000" dirty="0"/>
              <a:t>Snap shot of the student</a:t>
            </a:r>
          </a:p>
          <a:p>
            <a:pPr lvl="1"/>
            <a:r>
              <a:rPr lang="en-US" sz="2000" dirty="0" smtClean="0"/>
              <a:t>Progress, baseline data, critical needs</a:t>
            </a:r>
            <a:endParaRPr lang="en-US" sz="2000" dirty="0"/>
          </a:p>
          <a:p>
            <a:r>
              <a:rPr lang="en-US" sz="2000" dirty="0"/>
              <a:t>Goals</a:t>
            </a:r>
          </a:p>
          <a:p>
            <a:r>
              <a:rPr lang="en-US" sz="2000" dirty="0"/>
              <a:t>Therapy time</a:t>
            </a:r>
          </a:p>
          <a:p>
            <a:r>
              <a:rPr lang="en-US" sz="2000" dirty="0"/>
              <a:t>Accommodations</a:t>
            </a:r>
          </a:p>
          <a:p>
            <a:r>
              <a:rPr lang="en-US" sz="2000" dirty="0"/>
              <a:t>Academic or Behavior concerns</a:t>
            </a:r>
          </a:p>
          <a:p>
            <a:r>
              <a:rPr lang="en-US" sz="2000" dirty="0" smtClean="0"/>
              <a:t>Other</a:t>
            </a:r>
            <a:endParaRPr lang="en-US" sz="2000" dirty="0"/>
          </a:p>
          <a:p>
            <a:pPr marL="0" indent="0">
              <a:buNone/>
            </a:pPr>
            <a:endParaRPr lang="en-US" sz="2000" b="1" dirty="0"/>
          </a:p>
        </p:txBody>
      </p:sp>
    </p:spTree>
    <p:extLst>
      <p:ext uri="{BB962C8B-B14F-4D97-AF65-F5344CB8AC3E}">
        <p14:creationId xmlns:p14="http://schemas.microsoft.com/office/powerpoint/2010/main" val="2131043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smtClean="0"/>
              <a:t>A day in the life - ARD vs. REED meetings</a:t>
            </a:r>
            <a:endParaRPr lang="en-US" dirty="0"/>
          </a:p>
        </p:txBody>
      </p:sp>
      <p:sp>
        <p:nvSpPr>
          <p:cNvPr id="7" name="Text Placeholder 6"/>
          <p:cNvSpPr>
            <a:spLocks noGrp="1"/>
          </p:cNvSpPr>
          <p:nvPr>
            <p:ph type="body" sz="quarter" idx="3"/>
          </p:nvPr>
        </p:nvSpPr>
        <p:spPr>
          <a:xfrm>
            <a:off x="351692" y="3496726"/>
            <a:ext cx="5135943" cy="1919336"/>
          </a:xfrm>
        </p:spPr>
        <p:txBody>
          <a:bodyPr/>
          <a:lstStyle/>
          <a:p>
            <a:r>
              <a:rPr lang="en-US" sz="2800" b="1" dirty="0"/>
              <a:t>REED-Review Existing Evaluation </a:t>
            </a:r>
            <a:r>
              <a:rPr lang="en-US" sz="2800" b="1" dirty="0" smtClean="0"/>
              <a:t>Data</a:t>
            </a:r>
            <a:endParaRPr lang="en-US" sz="2800" dirty="0" smtClean="0"/>
          </a:p>
          <a:p>
            <a:r>
              <a:rPr lang="en-US" sz="2800" dirty="0" smtClean="0"/>
              <a:t>1 time every 3 years or as requested</a:t>
            </a:r>
          </a:p>
          <a:p>
            <a:r>
              <a:rPr lang="en-US" sz="2800" dirty="0" smtClean="0"/>
              <a:t>FIE = Full Individual Evaluation</a:t>
            </a:r>
            <a:endParaRPr lang="en-US" sz="2800"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quarter" idx="4"/>
          </p:nvPr>
        </p:nvSpPr>
        <p:spPr>
          <a:xfrm>
            <a:off x="6313975" y="2905883"/>
            <a:ext cx="5194583" cy="3109913"/>
          </a:xfrm>
        </p:spPr>
        <p:txBody>
          <a:bodyPr>
            <a:normAutofit fontScale="92500" lnSpcReduction="20000"/>
          </a:bodyPr>
          <a:lstStyle/>
          <a:p>
            <a:pPr marL="0" indent="0">
              <a:buNone/>
            </a:pPr>
            <a:endParaRPr lang="en-US" dirty="0"/>
          </a:p>
          <a:p>
            <a:r>
              <a:rPr lang="en-US" sz="2400" dirty="0" smtClean="0"/>
              <a:t>Summarize past evaluations</a:t>
            </a:r>
            <a:endParaRPr lang="en-US" sz="2400" dirty="0"/>
          </a:p>
          <a:p>
            <a:r>
              <a:rPr lang="en-US" sz="2400" dirty="0" smtClean="0"/>
              <a:t>Consider all areas of eligibility</a:t>
            </a:r>
          </a:p>
          <a:p>
            <a:pPr lvl="1"/>
            <a:r>
              <a:rPr lang="en-US" sz="2400" dirty="0" smtClean="0"/>
              <a:t>Communication: articulation, language, fluency, and voice</a:t>
            </a:r>
          </a:p>
          <a:p>
            <a:pPr lvl="1"/>
            <a:r>
              <a:rPr lang="en-US" sz="2400" dirty="0" smtClean="0"/>
              <a:t>health, sociological, emotional, academic, etc.,</a:t>
            </a:r>
            <a:endParaRPr lang="en-US" sz="2400" dirty="0"/>
          </a:p>
          <a:p>
            <a:r>
              <a:rPr lang="en-US" sz="2400" dirty="0" smtClean="0"/>
              <a:t>To test or not to test…</a:t>
            </a:r>
            <a:endParaRPr lang="en-US" sz="2400" dirty="0"/>
          </a:p>
          <a:p>
            <a:pPr marL="0" indent="0">
              <a:buNone/>
            </a:pPr>
            <a:endParaRPr lang="en-US" sz="2400" dirty="0"/>
          </a:p>
        </p:txBody>
      </p:sp>
    </p:spTree>
    <p:extLst>
      <p:ext uri="{BB962C8B-B14F-4D97-AF65-F5344CB8AC3E}">
        <p14:creationId xmlns:p14="http://schemas.microsoft.com/office/powerpoint/2010/main" val="3683066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smtClean="0"/>
              <a:t>A day in the life - Assessments</a:t>
            </a:r>
            <a:endParaRPr lang="en-US" dirty="0"/>
          </a:p>
        </p:txBody>
      </p:sp>
      <p:sp>
        <p:nvSpPr>
          <p:cNvPr id="7" name="Text Placeholder 6"/>
          <p:cNvSpPr>
            <a:spLocks noGrp="1"/>
          </p:cNvSpPr>
          <p:nvPr>
            <p:ph type="body" sz="quarter" idx="3"/>
          </p:nvPr>
        </p:nvSpPr>
        <p:spPr>
          <a:xfrm>
            <a:off x="351692" y="3496726"/>
            <a:ext cx="5135943" cy="1919336"/>
          </a:xfrm>
        </p:spPr>
        <p:txBody>
          <a:bodyPr/>
          <a:lstStyle/>
          <a:p>
            <a:r>
              <a:rPr lang="en-US" sz="2800" dirty="0" smtClean="0"/>
              <a:t>1 time every 3-6 years or as requested</a:t>
            </a:r>
          </a:p>
          <a:p>
            <a:endParaRPr lang="en-US" sz="2800" dirty="0" smtClean="0"/>
          </a:p>
          <a:p>
            <a:r>
              <a:rPr lang="en-US" sz="2800" dirty="0" smtClean="0"/>
              <a:t>FIE = Full Individual Evaluation</a:t>
            </a:r>
            <a:endParaRPr lang="en-US" sz="2800"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quarter" idx="4"/>
          </p:nvPr>
        </p:nvSpPr>
        <p:spPr>
          <a:xfrm>
            <a:off x="6313975" y="2067951"/>
            <a:ext cx="5194583" cy="3947845"/>
          </a:xfrm>
        </p:spPr>
        <p:txBody>
          <a:bodyPr>
            <a:normAutofit fontScale="92500" lnSpcReduction="20000"/>
          </a:bodyPr>
          <a:lstStyle/>
          <a:p>
            <a:pPr marL="0" indent="0">
              <a:buNone/>
            </a:pPr>
            <a:endParaRPr lang="en-US" sz="2400" dirty="0" smtClean="0"/>
          </a:p>
          <a:p>
            <a:r>
              <a:rPr lang="en-US" sz="2400" dirty="0" smtClean="0"/>
              <a:t>Standardized vs. Informal</a:t>
            </a:r>
          </a:p>
          <a:p>
            <a:pPr lvl="1">
              <a:buFont typeface="Wingdings" panose="05000000000000000000" pitchFamily="2" charset="2"/>
              <a:buChar char="q"/>
            </a:pPr>
            <a:r>
              <a:rPr lang="en-US" sz="2200" dirty="0" smtClean="0"/>
              <a:t>Articulation </a:t>
            </a:r>
          </a:p>
          <a:p>
            <a:pPr lvl="1">
              <a:buFont typeface="Wingdings" panose="05000000000000000000" pitchFamily="2" charset="2"/>
              <a:buChar char="q"/>
            </a:pPr>
            <a:r>
              <a:rPr lang="en-US" sz="2200" dirty="0" smtClean="0"/>
              <a:t>Language</a:t>
            </a:r>
          </a:p>
          <a:p>
            <a:pPr lvl="2">
              <a:buFont typeface="Wingdings" panose="05000000000000000000" pitchFamily="2" charset="2"/>
              <a:buChar char="Ø"/>
            </a:pPr>
            <a:r>
              <a:rPr lang="en-US" sz="2000" dirty="0"/>
              <a:t>S</a:t>
            </a:r>
            <a:r>
              <a:rPr lang="en-US" sz="2000" dirty="0" smtClean="0"/>
              <a:t>yntax</a:t>
            </a:r>
          </a:p>
          <a:p>
            <a:pPr lvl="2">
              <a:buFont typeface="Wingdings" panose="05000000000000000000" pitchFamily="2" charset="2"/>
              <a:buChar char="Ø"/>
            </a:pPr>
            <a:r>
              <a:rPr lang="en-US" sz="2000" dirty="0"/>
              <a:t>S</a:t>
            </a:r>
            <a:r>
              <a:rPr lang="en-US" sz="2000" dirty="0" smtClean="0"/>
              <a:t>emantics</a:t>
            </a:r>
          </a:p>
          <a:p>
            <a:pPr lvl="2">
              <a:buFont typeface="Wingdings" panose="05000000000000000000" pitchFamily="2" charset="2"/>
              <a:buChar char="Ø"/>
            </a:pPr>
            <a:r>
              <a:rPr lang="en-US" sz="2000" dirty="0" smtClean="0"/>
              <a:t>Morphology</a:t>
            </a:r>
          </a:p>
          <a:p>
            <a:pPr lvl="2">
              <a:buFont typeface="Wingdings" panose="05000000000000000000" pitchFamily="2" charset="2"/>
              <a:buChar char="Ø"/>
            </a:pPr>
            <a:r>
              <a:rPr lang="en-US" sz="2000" dirty="0"/>
              <a:t>P</a:t>
            </a:r>
            <a:r>
              <a:rPr lang="en-US" sz="2000" dirty="0" smtClean="0"/>
              <a:t>ragmatics</a:t>
            </a:r>
            <a:endParaRPr lang="en-US" sz="2000" dirty="0"/>
          </a:p>
          <a:p>
            <a:pPr lvl="1">
              <a:buFont typeface="Wingdings" panose="05000000000000000000" pitchFamily="2" charset="2"/>
              <a:buChar char="q"/>
            </a:pPr>
            <a:r>
              <a:rPr lang="en-US" sz="2200" dirty="0" smtClean="0"/>
              <a:t>Fluency</a:t>
            </a:r>
          </a:p>
          <a:p>
            <a:pPr lvl="1">
              <a:buFont typeface="Wingdings" panose="05000000000000000000" pitchFamily="2" charset="2"/>
              <a:buChar char="q"/>
            </a:pPr>
            <a:r>
              <a:rPr lang="en-US" sz="2200" dirty="0" smtClean="0"/>
              <a:t>Voice</a:t>
            </a:r>
          </a:p>
          <a:p>
            <a:endParaRPr lang="en-US" sz="2400" dirty="0" smtClean="0"/>
          </a:p>
          <a:p>
            <a:pPr marL="0" indent="0">
              <a:buNone/>
            </a:pPr>
            <a:endParaRPr lang="en-US" sz="2400" dirty="0"/>
          </a:p>
        </p:txBody>
      </p:sp>
    </p:spTree>
    <p:extLst>
      <p:ext uri="{BB962C8B-B14F-4D97-AF65-F5344CB8AC3E}">
        <p14:creationId xmlns:p14="http://schemas.microsoft.com/office/powerpoint/2010/main" val="3344975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smtClean="0"/>
              <a:t>A day in the life - therapy</a:t>
            </a:r>
            <a:endParaRPr lang="en-US" dirty="0"/>
          </a:p>
        </p:txBody>
      </p:sp>
      <p:sp>
        <p:nvSpPr>
          <p:cNvPr id="7" name="Text Placeholder 6"/>
          <p:cNvSpPr>
            <a:spLocks noGrp="1"/>
          </p:cNvSpPr>
          <p:nvPr>
            <p:ph type="body" sz="quarter" idx="3"/>
          </p:nvPr>
        </p:nvSpPr>
        <p:spPr>
          <a:xfrm>
            <a:off x="351692" y="3496726"/>
            <a:ext cx="5135943" cy="1919336"/>
          </a:xfrm>
        </p:spPr>
        <p:txBody>
          <a:bodyPr/>
          <a:lstStyle/>
          <a:p>
            <a:r>
              <a:rPr lang="en-US" sz="2800" dirty="0" smtClean="0"/>
              <a:t>???</a:t>
            </a:r>
          </a:p>
          <a:p>
            <a:endParaRPr lang="en-US" sz="2800" dirty="0" smtClean="0"/>
          </a:p>
          <a:p>
            <a:r>
              <a:rPr lang="en-US" sz="2800" dirty="0" smtClean="0"/>
              <a:t>???</a:t>
            </a:r>
            <a:endParaRPr lang="en-US" sz="2800"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quarter" idx="4"/>
          </p:nvPr>
        </p:nvSpPr>
        <p:spPr>
          <a:xfrm>
            <a:off x="6313975" y="2067951"/>
            <a:ext cx="5194583" cy="3947845"/>
          </a:xfrm>
        </p:spPr>
        <p:txBody>
          <a:bodyPr>
            <a:normAutofit fontScale="92500" lnSpcReduction="10000"/>
          </a:bodyPr>
          <a:lstStyle/>
          <a:p>
            <a:pPr marL="0" indent="0">
              <a:buNone/>
            </a:pPr>
            <a:endParaRPr lang="en-US" sz="2400" dirty="0" smtClean="0"/>
          </a:p>
          <a:p>
            <a:pPr lvl="1">
              <a:buFont typeface="Wingdings" panose="05000000000000000000" pitchFamily="2" charset="2"/>
              <a:buChar char="q"/>
            </a:pPr>
            <a:r>
              <a:rPr lang="en-US" sz="2200" dirty="0" smtClean="0"/>
              <a:t>Articulation </a:t>
            </a:r>
          </a:p>
          <a:p>
            <a:pPr lvl="1">
              <a:buFont typeface="Wingdings" panose="05000000000000000000" pitchFamily="2" charset="2"/>
              <a:buChar char="q"/>
            </a:pPr>
            <a:r>
              <a:rPr lang="en-US" sz="2200" dirty="0" smtClean="0"/>
              <a:t>Language</a:t>
            </a:r>
          </a:p>
          <a:p>
            <a:pPr lvl="2">
              <a:buFont typeface="Wingdings" panose="05000000000000000000" pitchFamily="2" charset="2"/>
              <a:buChar char="Ø"/>
            </a:pPr>
            <a:r>
              <a:rPr lang="en-US" sz="2000" dirty="0"/>
              <a:t>S</a:t>
            </a:r>
            <a:r>
              <a:rPr lang="en-US" sz="2000" dirty="0" smtClean="0"/>
              <a:t>yntax</a:t>
            </a:r>
          </a:p>
          <a:p>
            <a:pPr lvl="2">
              <a:buFont typeface="Wingdings" panose="05000000000000000000" pitchFamily="2" charset="2"/>
              <a:buChar char="Ø"/>
            </a:pPr>
            <a:r>
              <a:rPr lang="en-US" sz="2000" dirty="0"/>
              <a:t>S</a:t>
            </a:r>
            <a:r>
              <a:rPr lang="en-US" sz="2000" dirty="0" smtClean="0"/>
              <a:t>emantics</a:t>
            </a:r>
          </a:p>
          <a:p>
            <a:pPr lvl="2">
              <a:buFont typeface="Wingdings" panose="05000000000000000000" pitchFamily="2" charset="2"/>
              <a:buChar char="Ø"/>
            </a:pPr>
            <a:r>
              <a:rPr lang="en-US" sz="2000" dirty="0" smtClean="0"/>
              <a:t>Morphology</a:t>
            </a:r>
          </a:p>
          <a:p>
            <a:pPr lvl="2">
              <a:buFont typeface="Wingdings" panose="05000000000000000000" pitchFamily="2" charset="2"/>
              <a:buChar char="Ø"/>
            </a:pPr>
            <a:r>
              <a:rPr lang="en-US" sz="2000" dirty="0"/>
              <a:t>P</a:t>
            </a:r>
            <a:r>
              <a:rPr lang="en-US" sz="2000" dirty="0" smtClean="0"/>
              <a:t>ragmatics</a:t>
            </a:r>
            <a:endParaRPr lang="en-US" sz="2000" dirty="0"/>
          </a:p>
          <a:p>
            <a:pPr lvl="1">
              <a:buFont typeface="Wingdings" panose="05000000000000000000" pitchFamily="2" charset="2"/>
              <a:buChar char="q"/>
            </a:pPr>
            <a:r>
              <a:rPr lang="en-US" sz="2200" dirty="0" smtClean="0"/>
              <a:t>Fluency</a:t>
            </a:r>
          </a:p>
          <a:p>
            <a:pPr lvl="1">
              <a:buFont typeface="Wingdings" panose="05000000000000000000" pitchFamily="2" charset="2"/>
              <a:buChar char="q"/>
            </a:pPr>
            <a:r>
              <a:rPr lang="en-US" sz="2200" dirty="0" smtClean="0"/>
              <a:t>Voice</a:t>
            </a:r>
          </a:p>
          <a:p>
            <a:endParaRPr lang="en-US" sz="2400" dirty="0" smtClean="0"/>
          </a:p>
          <a:p>
            <a:pPr marL="0" indent="0">
              <a:buNone/>
            </a:pPr>
            <a:endParaRPr lang="en-US" sz="2400" dirty="0"/>
          </a:p>
        </p:txBody>
      </p:sp>
      <p:pic>
        <p:nvPicPr>
          <p:cNvPr id="5" name="Picture 4"/>
          <p:cNvPicPr>
            <a:picLocks noChangeAspect="1"/>
          </p:cNvPicPr>
          <p:nvPr/>
        </p:nvPicPr>
        <p:blipFill>
          <a:blip r:embed="rId3"/>
          <a:stretch>
            <a:fillRect/>
          </a:stretch>
        </p:blipFill>
        <p:spPr>
          <a:xfrm>
            <a:off x="1107366" y="2909154"/>
            <a:ext cx="4380269" cy="2914870"/>
          </a:xfrm>
          <a:prstGeom prst="rect">
            <a:avLst/>
          </a:prstGeom>
        </p:spPr>
      </p:pic>
    </p:spTree>
    <p:extLst>
      <p:ext uri="{BB962C8B-B14F-4D97-AF65-F5344CB8AC3E}">
        <p14:creationId xmlns:p14="http://schemas.microsoft.com/office/powerpoint/2010/main" val="68628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endParaRPr lang="en-US" sz="3000" dirty="0" smtClean="0">
              <a:solidFill>
                <a:schemeClr val="bg1"/>
              </a:solidFill>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r>
              <a:rPr lang="en-US" sz="3200" dirty="0" smtClean="0">
                <a:latin typeface="+mj-lt"/>
              </a:rPr>
              <a:t>to </a:t>
            </a:r>
            <a:r>
              <a:rPr lang="en-US" sz="3200" dirty="0">
                <a:latin typeface="+mj-lt"/>
              </a:rPr>
              <a:t>talk back</a:t>
            </a:r>
            <a:endParaRPr sz="3000" dirty="0">
              <a:solidFill>
                <a:schemeClr val="lt1"/>
              </a:solidFill>
              <a:latin typeface="+mj-lt"/>
            </a:endParaRPr>
          </a:p>
        </p:txBody>
      </p:sp>
      <p:sp>
        <p:nvSpPr>
          <p:cNvPr id="3" name="TextBox 2"/>
          <p:cNvSpPr txBox="1"/>
          <p:nvPr/>
        </p:nvSpPr>
        <p:spPr>
          <a:xfrm>
            <a:off x="1448971" y="815926"/>
            <a:ext cx="9748911" cy="5189113"/>
          </a:xfrm>
          <a:prstGeom prst="rect">
            <a:avLst/>
          </a:prstGeom>
          <a:noFill/>
        </p:spPr>
        <p:txBody>
          <a:bodyPr wrap="square" rtlCol="0">
            <a:spAutoFit/>
          </a:bodyPr>
          <a:lstStyle/>
          <a:p>
            <a:pPr lvl="0" algn="just">
              <a:lnSpc>
                <a:spcPct val="115000"/>
              </a:lnSpc>
              <a:buClr>
                <a:schemeClr val="dk1"/>
              </a:buClr>
              <a:buSzPts val="1100"/>
            </a:pPr>
            <a:r>
              <a:rPr lang="en-US" sz="3200" dirty="0" smtClean="0">
                <a:solidFill>
                  <a:srgbClr val="FFFFFF"/>
                </a:solidFill>
              </a:rPr>
              <a:t>“Research </a:t>
            </a:r>
            <a:r>
              <a:rPr lang="en-US" sz="3200" dirty="0">
                <a:solidFill>
                  <a:srgbClr val="FFFFFF"/>
                </a:solidFill>
              </a:rPr>
              <a:t>has found that children and adolescents with ASD benefit from peer-mediated interventions (Bass &amp; </a:t>
            </a:r>
            <a:r>
              <a:rPr lang="en-US" sz="3200" dirty="0" err="1">
                <a:solidFill>
                  <a:srgbClr val="FFFFFF"/>
                </a:solidFill>
              </a:rPr>
              <a:t>Mulick</a:t>
            </a:r>
            <a:r>
              <a:rPr lang="en-US" sz="3200" dirty="0">
                <a:solidFill>
                  <a:srgbClr val="FFFFFF"/>
                </a:solidFill>
              </a:rPr>
              <a:t>, 2007; </a:t>
            </a:r>
            <a:r>
              <a:rPr lang="en-US" sz="3200" dirty="0" err="1">
                <a:solidFill>
                  <a:srgbClr val="FFFFFF"/>
                </a:solidFill>
              </a:rPr>
              <a:t>Reichow</a:t>
            </a:r>
            <a:r>
              <a:rPr lang="en-US" sz="3200" dirty="0">
                <a:solidFill>
                  <a:srgbClr val="FFFFFF"/>
                </a:solidFill>
              </a:rPr>
              <a:t> &amp; </a:t>
            </a:r>
            <a:r>
              <a:rPr lang="en-US" sz="3200" dirty="0" err="1">
                <a:solidFill>
                  <a:srgbClr val="FFFFFF"/>
                </a:solidFill>
              </a:rPr>
              <a:t>Volkmar</a:t>
            </a:r>
            <a:r>
              <a:rPr lang="en-US" sz="3200" dirty="0">
                <a:solidFill>
                  <a:srgbClr val="FFFFFF"/>
                </a:solidFill>
              </a:rPr>
              <a:t>, 2010) and peer mentoring (Morrison, </a:t>
            </a:r>
            <a:r>
              <a:rPr lang="en-US" sz="3200" dirty="0" err="1">
                <a:solidFill>
                  <a:srgbClr val="FFFFFF"/>
                </a:solidFill>
              </a:rPr>
              <a:t>Kamps</a:t>
            </a:r>
            <a:r>
              <a:rPr lang="en-US" sz="3200" dirty="0">
                <a:solidFill>
                  <a:srgbClr val="FFFFFF"/>
                </a:solidFill>
              </a:rPr>
              <a:t>, Garcia, &amp; Parker, 2001), which incorporates typically developing peers, such as classmates, into therapy to help target behavioral and social strategies (Bellini, Peters, Benner, &amp; </a:t>
            </a:r>
            <a:r>
              <a:rPr lang="en-US" sz="3200" dirty="0" err="1">
                <a:solidFill>
                  <a:srgbClr val="FFFFFF"/>
                </a:solidFill>
              </a:rPr>
              <a:t>Hopf</a:t>
            </a:r>
            <a:r>
              <a:rPr lang="en-US" sz="3200" dirty="0">
                <a:solidFill>
                  <a:srgbClr val="FFFFFF"/>
                </a:solidFill>
              </a:rPr>
              <a:t>, 2007).”</a:t>
            </a:r>
          </a:p>
        </p:txBody>
      </p:sp>
    </p:spTree>
    <p:extLst>
      <p:ext uri="{BB962C8B-B14F-4D97-AF65-F5344CB8AC3E}">
        <p14:creationId xmlns:p14="http://schemas.microsoft.com/office/powerpoint/2010/main" val="36497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lvl="0" algn="ctr">
              <a:lnSpc>
                <a:spcPct val="115000"/>
              </a:lnSpc>
            </a:pPr>
            <a:endParaRPr lang="en-US" sz="3200" dirty="0" smtClean="0">
              <a:solidFill>
                <a:schemeClr val="bg1"/>
              </a:solidFill>
              <a:latin typeface="+mj-lt"/>
            </a:endParaRPr>
          </a:p>
          <a:p>
            <a:pPr lvl="0" algn="ctr">
              <a:lnSpc>
                <a:spcPct val="115000"/>
              </a:lnSpc>
            </a:pPr>
            <a:r>
              <a:rPr lang="en-US" sz="3200" dirty="0" smtClean="0">
                <a:solidFill>
                  <a:schemeClr val="bg1"/>
                </a:solidFill>
                <a:latin typeface="+mj-lt"/>
              </a:rPr>
              <a:t>Goal focus:  Language – Pragmatics</a:t>
            </a:r>
          </a:p>
          <a:p>
            <a:pPr lvl="0" algn="ctr">
              <a:lnSpc>
                <a:spcPct val="115000"/>
              </a:lnSpc>
            </a:pPr>
            <a:endParaRPr lang="en-US" sz="3200" dirty="0" smtClean="0">
              <a:solidFill>
                <a:schemeClr val="bg1"/>
              </a:solidFill>
              <a:latin typeface="+mj-lt"/>
            </a:endParaRPr>
          </a:p>
          <a:p>
            <a:pPr marL="990600" lvl="1" indent="-457200">
              <a:lnSpc>
                <a:spcPct val="150000"/>
              </a:lnSpc>
              <a:spcBef>
                <a:spcPts val="360"/>
              </a:spcBef>
              <a:buSzPts val="2400"/>
              <a:buFont typeface="Arial" panose="020B0604020202020204" pitchFamily="34" charset="0"/>
              <a:buChar char="•"/>
            </a:pPr>
            <a:r>
              <a:rPr lang="en-US" sz="2800" dirty="0">
                <a:solidFill>
                  <a:schemeClr val="bg1"/>
                </a:solidFill>
              </a:rPr>
              <a:t>Conversation: </a:t>
            </a:r>
            <a:endParaRPr lang="en-US" sz="2800" dirty="0" smtClean="0">
              <a:solidFill>
                <a:schemeClr val="bg1"/>
              </a:solidFill>
            </a:endParaRPr>
          </a:p>
          <a:p>
            <a:pPr marL="1905000" lvl="3" indent="-457200">
              <a:lnSpc>
                <a:spcPct val="150000"/>
              </a:lnSpc>
              <a:spcBef>
                <a:spcPts val="360"/>
              </a:spcBef>
              <a:buSzPts val="2400"/>
              <a:buFont typeface="Arial" panose="020B0604020202020204" pitchFamily="34" charset="0"/>
              <a:buChar char="•"/>
            </a:pPr>
            <a:r>
              <a:rPr lang="en-US" sz="2800" dirty="0">
                <a:solidFill>
                  <a:schemeClr val="bg1"/>
                </a:solidFill>
              </a:rPr>
              <a:t>J</a:t>
            </a:r>
            <a:r>
              <a:rPr lang="en-US" sz="2800" dirty="0" smtClean="0">
                <a:solidFill>
                  <a:schemeClr val="bg1"/>
                </a:solidFill>
              </a:rPr>
              <a:t>oining</a:t>
            </a:r>
            <a:r>
              <a:rPr lang="en-US" sz="2800" dirty="0">
                <a:solidFill>
                  <a:schemeClr val="bg1"/>
                </a:solidFill>
              </a:rPr>
              <a:t>, initiating, maintaining, and terminating</a:t>
            </a:r>
          </a:p>
          <a:p>
            <a:pPr marL="1905000" lvl="3" indent="-457200">
              <a:lnSpc>
                <a:spcPct val="150000"/>
              </a:lnSpc>
              <a:buSzPts val="2400"/>
              <a:buFont typeface="Arial" panose="020B0604020202020204" pitchFamily="34" charset="0"/>
              <a:buChar char="•"/>
            </a:pPr>
            <a:r>
              <a:rPr lang="en-US" sz="2800" dirty="0" smtClean="0">
                <a:solidFill>
                  <a:schemeClr val="bg1"/>
                </a:solidFill>
              </a:rPr>
              <a:t>Preferred </a:t>
            </a:r>
            <a:r>
              <a:rPr lang="en-US" sz="2800" dirty="0">
                <a:solidFill>
                  <a:schemeClr val="bg1"/>
                </a:solidFill>
              </a:rPr>
              <a:t>vs non-preferred topics</a:t>
            </a:r>
          </a:p>
          <a:p>
            <a:pPr marL="990600" lvl="1" indent="-457200">
              <a:lnSpc>
                <a:spcPct val="150000"/>
              </a:lnSpc>
              <a:buSzPts val="2400"/>
              <a:buFont typeface="Arial" panose="020B0604020202020204" pitchFamily="34" charset="0"/>
              <a:buChar char="•"/>
            </a:pPr>
            <a:r>
              <a:rPr lang="en-US" sz="2800" dirty="0">
                <a:solidFill>
                  <a:schemeClr val="bg1"/>
                </a:solidFill>
              </a:rPr>
              <a:t>Expected/Unexpected behaviors = </a:t>
            </a:r>
            <a:endParaRPr lang="en-US" sz="2800" dirty="0" smtClean="0">
              <a:solidFill>
                <a:schemeClr val="bg1"/>
              </a:solidFill>
            </a:endParaRPr>
          </a:p>
          <a:p>
            <a:pPr marL="1905000" lvl="3" indent="-457200">
              <a:lnSpc>
                <a:spcPct val="150000"/>
              </a:lnSpc>
              <a:buSzPts val="2400"/>
              <a:buFont typeface="Arial" panose="020B0604020202020204" pitchFamily="34" charset="0"/>
              <a:buChar char="•"/>
            </a:pPr>
            <a:r>
              <a:rPr lang="en-US" sz="2800" dirty="0" smtClean="0">
                <a:solidFill>
                  <a:schemeClr val="bg1"/>
                </a:solidFill>
              </a:rPr>
              <a:t>Friendship </a:t>
            </a:r>
            <a:r>
              <a:rPr lang="en-US" sz="2800" dirty="0">
                <a:solidFill>
                  <a:schemeClr val="bg1"/>
                </a:solidFill>
              </a:rPr>
              <a:t>making vs. friendship breaking</a:t>
            </a:r>
          </a:p>
          <a:p>
            <a:pPr marL="990600" lvl="1" indent="-457200">
              <a:lnSpc>
                <a:spcPct val="150000"/>
              </a:lnSpc>
              <a:buSzPts val="2400"/>
              <a:buFont typeface="Arial" panose="020B0604020202020204" pitchFamily="34" charset="0"/>
              <a:buChar char="•"/>
            </a:pPr>
            <a:r>
              <a:rPr lang="en-US" sz="2800" dirty="0">
                <a:solidFill>
                  <a:schemeClr val="bg1"/>
                </a:solidFill>
              </a:rPr>
              <a:t>Problem and two solutions </a:t>
            </a:r>
          </a:p>
          <a:p>
            <a:pPr marL="990600" lvl="1" indent="-457200">
              <a:lnSpc>
                <a:spcPct val="150000"/>
              </a:lnSpc>
              <a:buSzPts val="2400"/>
              <a:buFont typeface="Arial" panose="020B0604020202020204" pitchFamily="34" charset="0"/>
              <a:buChar char="•"/>
            </a:pPr>
            <a:r>
              <a:rPr lang="en-US" sz="2800" dirty="0">
                <a:solidFill>
                  <a:schemeClr val="bg1"/>
                </a:solidFill>
              </a:rPr>
              <a:t>Perspective taking </a:t>
            </a:r>
          </a:p>
          <a:p>
            <a:pPr lvl="0" algn="ctr">
              <a:lnSpc>
                <a:spcPct val="115000"/>
              </a:lnSpc>
            </a:pPr>
            <a:endParaRPr lang="en-US" sz="3200" dirty="0" smtClean="0">
              <a:solidFill>
                <a:schemeClr val="bg1"/>
              </a:solidFill>
              <a:latin typeface="+mj-lt"/>
            </a:endParaRPr>
          </a:p>
          <a:p>
            <a:pPr lvl="0" algn="ctr">
              <a:lnSpc>
                <a:spcPct val="115000"/>
              </a:lnSpc>
            </a:pPr>
            <a:endParaRPr lang="en-US" sz="3200" dirty="0" smtClean="0">
              <a:solidFill>
                <a:schemeClr val="bg1"/>
              </a:solidFill>
              <a:latin typeface="+mj-lt"/>
            </a:endParaRPr>
          </a:p>
          <a:p>
            <a:pPr lvl="0" algn="ctr">
              <a:lnSpc>
                <a:spcPct val="115000"/>
              </a:lnSpc>
            </a:pPr>
            <a:r>
              <a:rPr lang="en-US" sz="3200" dirty="0" smtClean="0">
                <a:solidFill>
                  <a:schemeClr val="bg1"/>
                </a:solidFill>
                <a:latin typeface="+mj-lt"/>
              </a:rPr>
              <a:t> </a:t>
            </a:r>
          </a:p>
        </p:txBody>
      </p:sp>
    </p:spTree>
    <p:extLst>
      <p:ext uri="{BB962C8B-B14F-4D97-AF65-F5344CB8AC3E}">
        <p14:creationId xmlns:p14="http://schemas.microsoft.com/office/powerpoint/2010/main" val="92718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endParaRPr lang="en-US" sz="3200" dirty="0" smtClean="0">
              <a:solidFill>
                <a:schemeClr val="bg1"/>
              </a:solidFill>
            </a:endParaRPr>
          </a:p>
          <a:p>
            <a:pPr lvl="0" algn="ctr">
              <a:lnSpc>
                <a:spcPct val="115000"/>
              </a:lnSpc>
            </a:pPr>
            <a:r>
              <a:rPr lang="en-US" sz="3200" dirty="0" smtClean="0">
                <a:solidFill>
                  <a:schemeClr val="bg1"/>
                </a:solidFill>
              </a:rPr>
              <a:t>Goal </a:t>
            </a:r>
            <a:r>
              <a:rPr lang="en-US" sz="3200" dirty="0">
                <a:solidFill>
                  <a:schemeClr val="bg1"/>
                </a:solidFill>
              </a:rPr>
              <a:t>F</a:t>
            </a:r>
            <a:r>
              <a:rPr lang="en-US" sz="3200" dirty="0" smtClean="0">
                <a:solidFill>
                  <a:schemeClr val="bg1"/>
                </a:solidFill>
              </a:rPr>
              <a:t>ocus</a:t>
            </a:r>
            <a:r>
              <a:rPr lang="en-US" sz="3200" dirty="0">
                <a:solidFill>
                  <a:schemeClr val="bg1"/>
                </a:solidFill>
              </a:rPr>
              <a:t>:  L</a:t>
            </a:r>
            <a:r>
              <a:rPr lang="en-US" sz="3200" dirty="0" smtClean="0">
                <a:solidFill>
                  <a:schemeClr val="bg1"/>
                </a:solidFill>
              </a:rPr>
              <a:t>anguage </a:t>
            </a:r>
          </a:p>
          <a:p>
            <a:pPr lvl="0" algn="ctr">
              <a:lnSpc>
                <a:spcPct val="115000"/>
              </a:lnSpc>
            </a:pPr>
            <a:endParaRPr lang="en-US" sz="2000" dirty="0" smtClean="0">
              <a:solidFill>
                <a:schemeClr val="bg1"/>
              </a:solidFill>
            </a:endParaRPr>
          </a:p>
          <a:p>
            <a:pPr marL="914400" lvl="1" indent="-457200">
              <a:lnSpc>
                <a:spcPct val="200000"/>
              </a:lnSpc>
              <a:buFont typeface="Arial" panose="020B0604020202020204" pitchFamily="34" charset="0"/>
              <a:buChar char="•"/>
            </a:pPr>
            <a:r>
              <a:rPr lang="en-US" sz="3200" dirty="0">
                <a:solidFill>
                  <a:schemeClr val="bg1"/>
                </a:solidFill>
              </a:rPr>
              <a:t>W</a:t>
            </a:r>
            <a:r>
              <a:rPr lang="en-US" sz="3200" dirty="0" smtClean="0">
                <a:solidFill>
                  <a:schemeClr val="bg1"/>
                </a:solidFill>
              </a:rPr>
              <a:t>ill provide main idea in complete sentences</a:t>
            </a:r>
          </a:p>
          <a:p>
            <a:pPr marL="914400" lvl="1" indent="-457200">
              <a:lnSpc>
                <a:spcPct val="200000"/>
              </a:lnSpc>
              <a:buFont typeface="Arial" panose="020B0604020202020204" pitchFamily="34" charset="0"/>
              <a:buChar char="•"/>
            </a:pPr>
            <a:endParaRPr lang="en-US" sz="800" dirty="0" smtClean="0">
              <a:solidFill>
                <a:schemeClr val="bg1"/>
              </a:solidFill>
            </a:endParaRPr>
          </a:p>
          <a:p>
            <a:pPr marL="914400" lvl="1" indent="-457200">
              <a:buFont typeface="Arial" panose="020B0604020202020204" pitchFamily="34" charset="0"/>
              <a:buChar char="•"/>
            </a:pPr>
            <a:r>
              <a:rPr lang="en-US" sz="3200" dirty="0" smtClean="0">
                <a:solidFill>
                  <a:schemeClr val="bg1"/>
                </a:solidFill>
              </a:rPr>
              <a:t>When presented with a story, text, or activity, will  </a:t>
            </a:r>
          </a:p>
          <a:p>
            <a:pPr lvl="1"/>
            <a:r>
              <a:rPr lang="en-US" sz="3200" dirty="0">
                <a:solidFill>
                  <a:schemeClr val="bg1"/>
                </a:solidFill>
              </a:rPr>
              <a:t>	</a:t>
            </a:r>
            <a:r>
              <a:rPr lang="en-US" sz="3200" dirty="0" smtClean="0">
                <a:solidFill>
                  <a:schemeClr val="bg1"/>
                </a:solidFill>
              </a:rPr>
              <a:t>provide 3-4 details</a:t>
            </a:r>
          </a:p>
          <a:p>
            <a:pPr lvl="1"/>
            <a:endParaRPr lang="en-US" sz="800" dirty="0" smtClean="0">
              <a:solidFill>
                <a:schemeClr val="bg1"/>
              </a:solidFill>
            </a:endParaRPr>
          </a:p>
          <a:p>
            <a:pPr marL="914400" lvl="1" indent="-457200">
              <a:lnSpc>
                <a:spcPct val="200000"/>
              </a:lnSpc>
              <a:buFont typeface="Arial" panose="020B0604020202020204" pitchFamily="34" charset="0"/>
              <a:buChar char="•"/>
            </a:pPr>
            <a:r>
              <a:rPr lang="en-US" sz="3200" dirty="0" smtClean="0">
                <a:solidFill>
                  <a:schemeClr val="bg1"/>
                </a:solidFill>
              </a:rPr>
              <a:t>Will provide 3-4 part summary in sequential order</a:t>
            </a:r>
            <a:endParaRPr lang="en-US" sz="3200" dirty="0">
              <a:solidFill>
                <a:schemeClr val="bg1"/>
              </a:solidFill>
            </a:endParaRPr>
          </a:p>
        </p:txBody>
      </p:sp>
    </p:spTree>
    <p:extLst>
      <p:ext uri="{BB962C8B-B14F-4D97-AF65-F5344CB8AC3E}">
        <p14:creationId xmlns:p14="http://schemas.microsoft.com/office/powerpoint/2010/main" val="316152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lvl="0" algn="ctr">
              <a:lnSpc>
                <a:spcPct val="115000"/>
              </a:lnSpc>
            </a:pPr>
            <a:endParaRPr lang="en-US" sz="3000" dirty="0">
              <a:solidFill>
                <a:schemeClr val="bg1"/>
              </a:solidFill>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r>
              <a:rPr lang="en-US" sz="3200" dirty="0" smtClean="0">
                <a:solidFill>
                  <a:schemeClr val="bg1"/>
                </a:solidFill>
              </a:rPr>
              <a:t>Goal </a:t>
            </a:r>
            <a:r>
              <a:rPr lang="en-US" sz="3200" dirty="0">
                <a:solidFill>
                  <a:schemeClr val="bg1"/>
                </a:solidFill>
              </a:rPr>
              <a:t>F</a:t>
            </a:r>
            <a:r>
              <a:rPr lang="en-US" sz="3200" dirty="0" smtClean="0">
                <a:solidFill>
                  <a:schemeClr val="bg1"/>
                </a:solidFill>
              </a:rPr>
              <a:t>ocus</a:t>
            </a:r>
            <a:r>
              <a:rPr lang="en-US" sz="3200" dirty="0">
                <a:solidFill>
                  <a:schemeClr val="bg1"/>
                </a:solidFill>
              </a:rPr>
              <a:t>: </a:t>
            </a:r>
            <a:r>
              <a:rPr lang="en-US" sz="3200" dirty="0" smtClean="0">
                <a:solidFill>
                  <a:schemeClr val="bg1"/>
                </a:solidFill>
              </a:rPr>
              <a:t> Language</a:t>
            </a:r>
          </a:p>
          <a:p>
            <a:pPr lvl="0" algn="ctr">
              <a:lnSpc>
                <a:spcPct val="115000"/>
              </a:lnSpc>
            </a:pPr>
            <a:endParaRPr lang="en-US" sz="2000" dirty="0" smtClean="0">
              <a:solidFill>
                <a:schemeClr val="bg1"/>
              </a:solidFill>
            </a:endParaRPr>
          </a:p>
          <a:p>
            <a:pPr marL="1892300" lvl="3" indent="-457200">
              <a:lnSpc>
                <a:spcPct val="200000"/>
              </a:lnSpc>
              <a:buSzPts val="2600"/>
              <a:buFont typeface="Arial" panose="020B0604020202020204" pitchFamily="34" charset="0"/>
              <a:buChar char="•"/>
            </a:pPr>
            <a:r>
              <a:rPr lang="en-US" sz="2600" dirty="0">
                <a:solidFill>
                  <a:srgbClr val="FEFEFE"/>
                </a:solidFill>
              </a:rPr>
              <a:t>Tier 1, 2, or 3 vocabulary</a:t>
            </a:r>
          </a:p>
          <a:p>
            <a:pPr marL="1892300" lvl="3" indent="-457200">
              <a:lnSpc>
                <a:spcPct val="200000"/>
              </a:lnSpc>
              <a:buSzPts val="2600"/>
              <a:buFont typeface="Arial" panose="020B0604020202020204" pitchFamily="34" charset="0"/>
              <a:buChar char="•"/>
            </a:pPr>
            <a:r>
              <a:rPr lang="en-US" sz="2600" dirty="0">
                <a:solidFill>
                  <a:srgbClr val="FEFEFE"/>
                </a:solidFill>
              </a:rPr>
              <a:t>Synonyms and antonyms</a:t>
            </a:r>
          </a:p>
          <a:p>
            <a:pPr marL="1892300" lvl="3" indent="-457200">
              <a:lnSpc>
                <a:spcPct val="200000"/>
              </a:lnSpc>
              <a:buSzPts val="2600"/>
              <a:buFont typeface="Arial" panose="020B0604020202020204" pitchFamily="34" charset="0"/>
              <a:buChar char="•"/>
            </a:pPr>
            <a:r>
              <a:rPr lang="en-US" sz="2600" dirty="0">
                <a:solidFill>
                  <a:srgbClr val="FEFEFE"/>
                </a:solidFill>
              </a:rPr>
              <a:t>Inferencing</a:t>
            </a:r>
          </a:p>
          <a:p>
            <a:pPr marL="1892300" lvl="3" indent="-457200">
              <a:lnSpc>
                <a:spcPct val="200000"/>
              </a:lnSpc>
              <a:buSzPts val="2600"/>
              <a:buFont typeface="Arial" panose="020B0604020202020204" pitchFamily="34" charset="0"/>
              <a:buChar char="•"/>
            </a:pPr>
            <a:r>
              <a:rPr lang="en-US" sz="2600" dirty="0">
                <a:solidFill>
                  <a:srgbClr val="FEFEFE"/>
                </a:solidFill>
              </a:rPr>
              <a:t>Multiple meaning words</a:t>
            </a:r>
          </a:p>
          <a:p>
            <a:pPr marL="1892300" lvl="3" indent="-457200">
              <a:lnSpc>
                <a:spcPct val="200000"/>
              </a:lnSpc>
              <a:buSzPts val="2600"/>
              <a:buFont typeface="Arial" panose="020B0604020202020204" pitchFamily="34" charset="0"/>
              <a:buChar char="•"/>
            </a:pPr>
            <a:r>
              <a:rPr lang="en-US" sz="2600" dirty="0">
                <a:solidFill>
                  <a:srgbClr val="FEFEFE"/>
                </a:solidFill>
              </a:rPr>
              <a:t>Following </a:t>
            </a:r>
            <a:r>
              <a:rPr lang="en-US" sz="2600" dirty="0" smtClean="0">
                <a:solidFill>
                  <a:srgbClr val="FEFEFE"/>
                </a:solidFill>
              </a:rPr>
              <a:t>Directions - 1 to 4 steps</a:t>
            </a:r>
            <a:endParaRPr sz="3000" dirty="0">
              <a:solidFill>
                <a:schemeClr val="bg1"/>
              </a:solidFill>
            </a:endParaRPr>
          </a:p>
        </p:txBody>
      </p:sp>
    </p:spTree>
    <p:extLst>
      <p:ext uri="{BB962C8B-B14F-4D97-AF65-F5344CB8AC3E}">
        <p14:creationId xmlns:p14="http://schemas.microsoft.com/office/powerpoint/2010/main" val="4201434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0" y="0"/>
            <a:ext cx="12207240" cy="6858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endParaRPr lang="en-US" sz="1200" dirty="0" smtClean="0">
              <a:solidFill>
                <a:schemeClr val="bg1"/>
              </a:solidFill>
            </a:endParaRPr>
          </a:p>
          <a:p>
            <a:pPr lvl="0" algn="ctr">
              <a:lnSpc>
                <a:spcPct val="115000"/>
              </a:lnSpc>
            </a:pPr>
            <a:r>
              <a:rPr lang="en-US" sz="3200" dirty="0" smtClean="0">
                <a:solidFill>
                  <a:schemeClr val="bg1"/>
                </a:solidFill>
              </a:rPr>
              <a:t>Goal Focus:</a:t>
            </a:r>
          </a:p>
          <a:p>
            <a:pPr lvl="0" algn="ctr">
              <a:lnSpc>
                <a:spcPct val="115000"/>
              </a:lnSpc>
            </a:pPr>
            <a:endParaRPr lang="en-US" sz="3200" dirty="0" smtClean="0">
              <a:solidFill>
                <a:schemeClr val="bg1"/>
              </a:solidFill>
            </a:endParaRPr>
          </a:p>
          <a:p>
            <a:pPr marL="1371600" lvl="2" indent="-457200">
              <a:lnSpc>
                <a:spcPct val="115000"/>
              </a:lnSpc>
              <a:buFont typeface="Arial" panose="020B0604020202020204" pitchFamily="34" charset="0"/>
              <a:buChar char="•"/>
            </a:pPr>
            <a:r>
              <a:rPr lang="en-US" sz="2800" dirty="0" smtClean="0">
                <a:solidFill>
                  <a:schemeClr val="bg1"/>
                </a:solidFill>
              </a:rPr>
              <a:t>Articulation: will produce vocalic /r/ (air, or, </a:t>
            </a:r>
            <a:r>
              <a:rPr lang="en-US" sz="2800" dirty="0" err="1" smtClean="0">
                <a:solidFill>
                  <a:schemeClr val="bg1"/>
                </a:solidFill>
              </a:rPr>
              <a:t>ar</a:t>
            </a:r>
            <a:r>
              <a:rPr lang="en-US" sz="2800" dirty="0" smtClean="0">
                <a:solidFill>
                  <a:schemeClr val="bg1"/>
                </a:solidFill>
              </a:rPr>
              <a:t>)</a:t>
            </a:r>
          </a:p>
          <a:p>
            <a:pPr lvl="0">
              <a:lnSpc>
                <a:spcPct val="115000"/>
              </a:lnSpc>
            </a:pPr>
            <a:r>
              <a:rPr lang="en-US" sz="2800" dirty="0" smtClean="0">
                <a:solidFill>
                  <a:schemeClr val="bg1"/>
                </a:solidFill>
              </a:rPr>
              <a:t>					in all positions of words in phrases</a:t>
            </a:r>
          </a:p>
          <a:p>
            <a:pPr lvl="0">
              <a:lnSpc>
                <a:spcPct val="115000"/>
              </a:lnSpc>
            </a:pPr>
            <a:r>
              <a:rPr lang="en-US" sz="2800" dirty="0">
                <a:solidFill>
                  <a:schemeClr val="bg1"/>
                </a:solidFill>
              </a:rPr>
              <a:t>	</a:t>
            </a:r>
            <a:r>
              <a:rPr lang="en-US" sz="2800" dirty="0" smtClean="0">
                <a:solidFill>
                  <a:schemeClr val="bg1"/>
                </a:solidFill>
              </a:rPr>
              <a:t>	</a:t>
            </a:r>
          </a:p>
          <a:p>
            <a:pPr marL="1371600" lvl="2" indent="-457200">
              <a:lnSpc>
                <a:spcPct val="115000"/>
              </a:lnSpc>
              <a:buFont typeface="Arial" panose="020B0604020202020204" pitchFamily="34" charset="0"/>
              <a:buChar char="•"/>
            </a:pPr>
            <a:r>
              <a:rPr lang="en-US" sz="2800" dirty="0" smtClean="0">
                <a:solidFill>
                  <a:schemeClr val="bg1"/>
                </a:solidFill>
              </a:rPr>
              <a:t>Fluency: </a:t>
            </a:r>
          </a:p>
          <a:p>
            <a:pPr lvl="0">
              <a:lnSpc>
                <a:spcPct val="115000"/>
              </a:lnSpc>
            </a:pPr>
            <a:r>
              <a:rPr lang="en-US" sz="2800" dirty="0">
                <a:solidFill>
                  <a:schemeClr val="bg1"/>
                </a:solidFill>
              </a:rPr>
              <a:t>	</a:t>
            </a:r>
            <a:r>
              <a:rPr lang="en-US" sz="2800" dirty="0" smtClean="0">
                <a:solidFill>
                  <a:schemeClr val="bg1"/>
                </a:solidFill>
              </a:rPr>
              <a:t>			will identify and use a fluency enhancing strategy</a:t>
            </a:r>
          </a:p>
          <a:p>
            <a:pPr lvl="0">
              <a:lnSpc>
                <a:spcPct val="115000"/>
              </a:lnSpc>
            </a:pPr>
            <a:r>
              <a:rPr lang="en-US" sz="2800" dirty="0">
                <a:solidFill>
                  <a:schemeClr val="bg1"/>
                </a:solidFill>
              </a:rPr>
              <a:t>	</a:t>
            </a:r>
            <a:r>
              <a:rPr lang="en-US" sz="2800" dirty="0" smtClean="0">
                <a:solidFill>
                  <a:schemeClr val="bg1"/>
                </a:solidFill>
              </a:rPr>
              <a:t>			will identify negative feelings and use strategies to</a:t>
            </a:r>
          </a:p>
          <a:p>
            <a:pPr lvl="0">
              <a:lnSpc>
                <a:spcPct val="115000"/>
              </a:lnSpc>
            </a:pPr>
            <a:r>
              <a:rPr lang="en-US" sz="2800" dirty="0">
                <a:solidFill>
                  <a:schemeClr val="bg1"/>
                </a:solidFill>
              </a:rPr>
              <a:t>	</a:t>
            </a:r>
            <a:r>
              <a:rPr lang="en-US" sz="2800" dirty="0" smtClean="0">
                <a:solidFill>
                  <a:schemeClr val="bg1"/>
                </a:solidFill>
              </a:rPr>
              <a:t>				make requests or ask questions </a:t>
            </a:r>
          </a:p>
          <a:p>
            <a:pPr lvl="0">
              <a:lnSpc>
                <a:spcPct val="115000"/>
              </a:lnSpc>
            </a:pPr>
            <a:endParaRPr lang="en-US" sz="2800" dirty="0" smtClean="0">
              <a:solidFill>
                <a:schemeClr val="bg1"/>
              </a:solidFill>
            </a:endParaRPr>
          </a:p>
          <a:p>
            <a:pPr marL="1371600" lvl="2" indent="-457200">
              <a:lnSpc>
                <a:spcPct val="115000"/>
              </a:lnSpc>
              <a:buFont typeface="Arial" panose="020B0604020202020204" pitchFamily="34" charset="0"/>
              <a:buChar char="•"/>
            </a:pPr>
            <a:r>
              <a:rPr lang="en-US" sz="2800" dirty="0" smtClean="0">
                <a:solidFill>
                  <a:schemeClr val="bg1"/>
                </a:solidFill>
              </a:rPr>
              <a:t>Voice: will use front focus technique to reduce laryngeal tension</a:t>
            </a:r>
            <a:endParaRPr lang="en-US" sz="2800" dirty="0">
              <a:solidFill>
                <a:schemeClr val="bg1"/>
              </a:solidFill>
            </a:endParaRPr>
          </a:p>
        </p:txBody>
      </p:sp>
    </p:spTree>
    <p:extLst>
      <p:ext uri="{BB962C8B-B14F-4D97-AF65-F5344CB8AC3E}">
        <p14:creationId xmlns:p14="http://schemas.microsoft.com/office/powerpoint/2010/main" val="4182986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lvl="0" algn="ctr">
              <a:lnSpc>
                <a:spcPct val="115000"/>
              </a:lnSpc>
            </a:pPr>
            <a:endParaRPr lang="en-US" sz="3000" dirty="0">
              <a:solidFill>
                <a:schemeClr val="bg1"/>
              </a:solidFill>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p:txBody>
      </p:sp>
      <p:sp>
        <p:nvSpPr>
          <p:cNvPr id="3" name="Rectangle 2"/>
          <p:cNvSpPr/>
          <p:nvPr/>
        </p:nvSpPr>
        <p:spPr>
          <a:xfrm>
            <a:off x="757646" y="352698"/>
            <a:ext cx="11064240" cy="5416868"/>
          </a:xfrm>
          <a:prstGeom prst="rect">
            <a:avLst/>
          </a:prstGeom>
        </p:spPr>
        <p:txBody>
          <a:bodyPr wrap="square">
            <a:spAutoFit/>
          </a:bodyPr>
          <a:lstStyle/>
          <a:p>
            <a:pPr lvl="0">
              <a:spcBef>
                <a:spcPts val="600"/>
              </a:spcBef>
            </a:pPr>
            <a:r>
              <a:rPr lang="en-US" sz="2800" dirty="0">
                <a:solidFill>
                  <a:schemeClr val="bg1"/>
                </a:solidFill>
              </a:rPr>
              <a:t>“</a:t>
            </a:r>
            <a:r>
              <a:rPr lang="en-US" sz="2800" dirty="0" err="1">
                <a:solidFill>
                  <a:schemeClr val="bg1"/>
                </a:solidFill>
              </a:rPr>
              <a:t>Kamhi</a:t>
            </a:r>
            <a:r>
              <a:rPr lang="en-US" sz="2800" dirty="0">
                <a:solidFill>
                  <a:schemeClr val="bg1"/>
                </a:solidFill>
              </a:rPr>
              <a:t> offers a hypothetical solution for a child in a response-to intervention in school: he assumes a cooperative distribution of language goals among several professionals (e.g., classroom teacher, reading specialist, special educator) and recommends that SLPs concentrate on the teaching of narratives. He points to the flexibility that narratives offer for targeting multiple components and levels of language as well as working in both oral and written modalities.”</a:t>
            </a:r>
          </a:p>
          <a:p>
            <a:pPr lvl="0">
              <a:spcBef>
                <a:spcPts val="600"/>
              </a:spcBef>
              <a:buClr>
                <a:schemeClr val="dk1"/>
              </a:buClr>
              <a:buSzPts val="1100"/>
            </a:pPr>
            <a:endParaRPr lang="en-US" sz="2800" dirty="0">
              <a:solidFill>
                <a:schemeClr val="bg1"/>
              </a:solidFill>
            </a:endParaRPr>
          </a:p>
          <a:p>
            <a:pPr lvl="0">
              <a:spcBef>
                <a:spcPts val="600"/>
              </a:spcBef>
              <a:buClr>
                <a:schemeClr val="dk1"/>
              </a:buClr>
              <a:buSzPts val="1100"/>
            </a:pPr>
            <a:r>
              <a:rPr lang="en-US" sz="2800" dirty="0">
                <a:solidFill>
                  <a:schemeClr val="bg1"/>
                </a:solidFill>
              </a:rPr>
              <a:t>Scott, C. M., &amp; Rush University Medical Center. (2012). One Size Does Not Fit All: Improving Clinical Practice in Older Children and Adolescents With Language and Learning Disorders. </a:t>
            </a:r>
          </a:p>
        </p:txBody>
      </p:sp>
    </p:spTree>
    <p:extLst>
      <p:ext uri="{BB962C8B-B14F-4D97-AF65-F5344CB8AC3E}">
        <p14:creationId xmlns:p14="http://schemas.microsoft.com/office/powerpoint/2010/main" val="103417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noFill/>
        </p:spPr>
        <p:txBody>
          <a:bodyPr/>
          <a:lstStyle/>
          <a:p>
            <a:r>
              <a:rPr lang="en-US" dirty="0" smtClean="0"/>
              <a:t>Mary Anne Smith, M.S., CCC-SLP</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0" y="2545843"/>
            <a:ext cx="9718766" cy="3638764"/>
          </a:xfrm>
          <a:solidFill>
            <a:schemeClr val="tx1"/>
          </a:solidFill>
        </p:spPr>
        <p:txBody>
          <a:bodyPr>
            <a:normAutofit fontScale="77500" lnSpcReduction="20000"/>
          </a:bodyPr>
          <a:lstStyle/>
          <a:p>
            <a:pPr lvl="1">
              <a:lnSpc>
                <a:spcPct val="115000"/>
              </a:lnSpc>
            </a:pPr>
            <a:r>
              <a:rPr lang="en-US" dirty="0" smtClean="0">
                <a:solidFill>
                  <a:schemeClr val="bg1"/>
                </a:solidFill>
              </a:rPr>
              <a:t>Texas A&amp;M University ~ Interdisciplinary Studies, B.S., 1996</a:t>
            </a:r>
          </a:p>
          <a:p>
            <a:pPr lvl="1">
              <a:lnSpc>
                <a:spcPct val="115000"/>
              </a:lnSpc>
            </a:pPr>
            <a:r>
              <a:rPr lang="en-US" dirty="0" smtClean="0">
                <a:solidFill>
                  <a:schemeClr val="bg1"/>
                </a:solidFill>
              </a:rPr>
              <a:t>Middle School Teacher ~ Cypress Fairbanks ISD 1996-97</a:t>
            </a:r>
          </a:p>
          <a:p>
            <a:pPr lvl="1">
              <a:lnSpc>
                <a:spcPct val="115000"/>
              </a:lnSpc>
            </a:pPr>
            <a:r>
              <a:rPr lang="en-US" dirty="0" smtClean="0">
                <a:solidFill>
                  <a:schemeClr val="bg1"/>
                </a:solidFill>
              </a:rPr>
              <a:t>Ms. Smith’s Tutoring ~1997-2009</a:t>
            </a:r>
          </a:p>
          <a:p>
            <a:pPr lvl="1">
              <a:lnSpc>
                <a:spcPct val="115000"/>
              </a:lnSpc>
            </a:pPr>
            <a:r>
              <a:rPr lang="en-US" dirty="0" smtClean="0">
                <a:solidFill>
                  <a:schemeClr val="bg1"/>
                </a:solidFill>
              </a:rPr>
              <a:t>Texas Woman’s University, M.S., Communication Sciences Disorders, 2013</a:t>
            </a:r>
          </a:p>
          <a:p>
            <a:pPr lvl="1">
              <a:lnSpc>
                <a:spcPct val="115000"/>
              </a:lnSpc>
            </a:pPr>
            <a:r>
              <a:rPr lang="en-US" dirty="0" smtClean="0">
                <a:solidFill>
                  <a:schemeClr val="bg1"/>
                </a:solidFill>
              </a:rPr>
              <a:t>Katy ISD 2013 - 2017 ~ SLP</a:t>
            </a:r>
          </a:p>
          <a:p>
            <a:pPr lvl="1">
              <a:lnSpc>
                <a:spcPct val="115000"/>
              </a:lnSpc>
            </a:pPr>
            <a:r>
              <a:rPr lang="en-US" dirty="0">
                <a:solidFill>
                  <a:schemeClr val="bg1"/>
                </a:solidFill>
              </a:rPr>
              <a:t>Katy ISD </a:t>
            </a:r>
            <a:r>
              <a:rPr lang="en-US" dirty="0" smtClean="0">
                <a:solidFill>
                  <a:schemeClr val="bg1"/>
                </a:solidFill>
              </a:rPr>
              <a:t>2017 - 2021 ~ SLP Liaison</a:t>
            </a:r>
          </a:p>
          <a:p>
            <a:pPr lvl="1">
              <a:lnSpc>
                <a:spcPct val="115000"/>
              </a:lnSpc>
            </a:pPr>
            <a:r>
              <a:rPr lang="en-US" dirty="0">
                <a:solidFill>
                  <a:schemeClr val="bg1"/>
                </a:solidFill>
              </a:rPr>
              <a:t>Katy ISD </a:t>
            </a:r>
            <a:r>
              <a:rPr lang="en-US" dirty="0" smtClean="0">
                <a:solidFill>
                  <a:schemeClr val="bg1"/>
                </a:solidFill>
              </a:rPr>
              <a:t>2021 - Present ~Lead SLP</a:t>
            </a:r>
          </a:p>
        </p:txBody>
      </p:sp>
      <p:pic>
        <p:nvPicPr>
          <p:cNvPr id="4" name="Picture 3" descr="cid:FDB99224-AD84-40B9-91ED-ED5AB9EA5C72"/>
          <p:cNvPicPr/>
          <p:nvPr/>
        </p:nvPicPr>
        <p:blipFill rotWithShape="1">
          <a:blip r:embed="rId3" r:link="rId4">
            <a:extLst>
              <a:ext uri="{28A0092B-C50C-407E-A947-70E740481C1C}">
                <a14:useLocalDpi xmlns:a14="http://schemas.microsoft.com/office/drawing/2010/main" val="0"/>
              </a:ext>
            </a:extLst>
          </a:blip>
          <a:srcRect l="7407" t="18438" r="10370"/>
          <a:stretch/>
        </p:blipFill>
        <p:spPr bwMode="auto">
          <a:xfrm>
            <a:off x="9718766" y="3231016"/>
            <a:ext cx="2114550" cy="2486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946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0" y="0"/>
            <a:ext cx="12207240" cy="6858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endParaRPr lang="en-US" sz="1200" dirty="0" smtClean="0">
              <a:solidFill>
                <a:schemeClr val="bg1"/>
              </a:solidFill>
            </a:endParaRPr>
          </a:p>
        </p:txBody>
      </p:sp>
      <p:sp>
        <p:nvSpPr>
          <p:cNvPr id="5" name="TextBox 4"/>
          <p:cNvSpPr txBox="1"/>
          <p:nvPr/>
        </p:nvSpPr>
        <p:spPr>
          <a:xfrm>
            <a:off x="1033258" y="543152"/>
            <a:ext cx="4766651" cy="1938992"/>
          </a:xfrm>
          <a:prstGeom prst="rect">
            <a:avLst/>
          </a:prstGeom>
          <a:noFill/>
        </p:spPr>
        <p:txBody>
          <a:bodyPr wrap="square" rtlCol="0">
            <a:spAutoFit/>
          </a:bodyPr>
          <a:lstStyle/>
          <a:p>
            <a:pPr algn="ctr"/>
            <a:r>
              <a:rPr lang="en-US" sz="3600" dirty="0" smtClean="0">
                <a:solidFill>
                  <a:schemeClr val="bg1"/>
                </a:solidFill>
              </a:rPr>
              <a:t>Therapy Fun!</a:t>
            </a:r>
          </a:p>
          <a:p>
            <a:pPr marL="457200" indent="-457200">
              <a:buFont typeface="Arial" panose="020B0604020202020204" pitchFamily="34" charset="0"/>
              <a:buChar char="•"/>
            </a:pPr>
            <a:r>
              <a:rPr lang="en-US" sz="2800" dirty="0" smtClean="0">
                <a:solidFill>
                  <a:schemeClr val="bg1"/>
                </a:solidFill>
              </a:rPr>
              <a:t>Stomp rockets</a:t>
            </a:r>
          </a:p>
          <a:p>
            <a:pPr marL="457200" indent="-457200">
              <a:buFont typeface="Arial" panose="020B0604020202020204" pitchFamily="34" charset="0"/>
              <a:buChar char="•"/>
            </a:pPr>
            <a:r>
              <a:rPr lang="en-US" sz="2800" dirty="0" smtClean="0">
                <a:solidFill>
                  <a:schemeClr val="bg1"/>
                </a:solidFill>
              </a:rPr>
              <a:t>Baking</a:t>
            </a:r>
          </a:p>
          <a:p>
            <a:pPr marL="457200" indent="-457200">
              <a:buFont typeface="Arial" panose="020B0604020202020204" pitchFamily="34" charset="0"/>
              <a:buChar char="•"/>
            </a:pPr>
            <a:r>
              <a:rPr lang="en-US" sz="2800" dirty="0" smtClean="0">
                <a:solidFill>
                  <a:schemeClr val="bg1"/>
                </a:solidFill>
              </a:rPr>
              <a:t>Science experiments</a:t>
            </a:r>
            <a:endParaRPr lang="en-US" sz="2800" dirty="0">
              <a:solidFill>
                <a:schemeClr val="bg1"/>
              </a:solidFill>
            </a:endParaRPr>
          </a:p>
        </p:txBody>
      </p:sp>
    </p:spTree>
    <p:extLst>
      <p:ext uri="{BB962C8B-B14F-4D97-AF65-F5344CB8AC3E}">
        <p14:creationId xmlns:p14="http://schemas.microsoft.com/office/powerpoint/2010/main" val="1655211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lvl="0" algn="ctr">
              <a:lnSpc>
                <a:spcPct val="115000"/>
              </a:lnSpc>
            </a:pPr>
            <a:endParaRPr lang="en-US" sz="3000" dirty="0">
              <a:solidFill>
                <a:schemeClr val="bg1"/>
              </a:solidFill>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r>
              <a:rPr lang="en-US" sz="4000" dirty="0" smtClean="0">
                <a:solidFill>
                  <a:schemeClr val="bg1"/>
                </a:solidFill>
                <a:latin typeface="Kristen ITC" panose="03050502040202030202" pitchFamily="66" charset="0"/>
              </a:rPr>
              <a:t>GRADUATION DAY!!</a:t>
            </a:r>
          </a:p>
        </p:txBody>
      </p:sp>
      <p:sp>
        <p:nvSpPr>
          <p:cNvPr id="3" name="TextBox 2"/>
          <p:cNvSpPr txBox="1"/>
          <p:nvPr/>
        </p:nvSpPr>
        <p:spPr>
          <a:xfrm>
            <a:off x="745588" y="351692"/>
            <a:ext cx="1505243" cy="181473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50113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685737" y="2217639"/>
            <a:ext cx="10571998" cy="4640361"/>
          </a:xfrm>
          <a:noFill/>
        </p:spPr>
        <p:txBody>
          <a:bodyPr>
            <a:noAutofit/>
          </a:bodyPr>
          <a:lstStyle/>
          <a:p>
            <a:pPr lvl="0">
              <a:lnSpc>
                <a:spcPct val="115000"/>
              </a:lnSpc>
            </a:pPr>
            <a:endParaRPr lang="en-US" dirty="0"/>
          </a:p>
          <a:p>
            <a:pPr lvl="1">
              <a:lnSpc>
                <a:spcPct val="115000"/>
              </a:lnSpc>
            </a:pPr>
            <a:r>
              <a:rPr lang="en-US" dirty="0">
                <a:solidFill>
                  <a:schemeClr val="bg1"/>
                </a:solidFill>
              </a:rPr>
              <a:t>Settings: medical vs school</a:t>
            </a:r>
          </a:p>
          <a:p>
            <a:pPr lvl="1">
              <a:lnSpc>
                <a:spcPct val="115000"/>
              </a:lnSpc>
            </a:pPr>
            <a:r>
              <a:rPr lang="en-US" dirty="0">
                <a:solidFill>
                  <a:schemeClr val="bg1"/>
                </a:solidFill>
              </a:rPr>
              <a:t>SLP – a day in the life</a:t>
            </a:r>
          </a:p>
          <a:p>
            <a:pPr lvl="2">
              <a:lnSpc>
                <a:spcPct val="115000"/>
              </a:lnSpc>
            </a:pPr>
            <a:r>
              <a:rPr lang="en-US" dirty="0">
                <a:solidFill>
                  <a:schemeClr val="bg1"/>
                </a:solidFill>
              </a:rPr>
              <a:t>Schedule</a:t>
            </a:r>
          </a:p>
          <a:p>
            <a:pPr lvl="2">
              <a:lnSpc>
                <a:spcPct val="115000"/>
              </a:lnSpc>
            </a:pPr>
            <a:r>
              <a:rPr lang="en-US" dirty="0">
                <a:solidFill>
                  <a:schemeClr val="bg1"/>
                </a:solidFill>
              </a:rPr>
              <a:t>ARD &amp; REED meetings</a:t>
            </a:r>
          </a:p>
          <a:p>
            <a:pPr lvl="2">
              <a:lnSpc>
                <a:spcPct val="115000"/>
              </a:lnSpc>
            </a:pPr>
            <a:r>
              <a:rPr lang="en-US" dirty="0">
                <a:solidFill>
                  <a:schemeClr val="bg1"/>
                </a:solidFill>
              </a:rPr>
              <a:t>Assessments</a:t>
            </a:r>
          </a:p>
          <a:p>
            <a:pPr lvl="2">
              <a:lnSpc>
                <a:spcPct val="115000"/>
              </a:lnSpc>
            </a:pPr>
            <a:r>
              <a:rPr lang="en-US" dirty="0">
                <a:solidFill>
                  <a:schemeClr val="bg1"/>
                </a:solidFill>
              </a:rPr>
              <a:t>Therapy </a:t>
            </a:r>
          </a:p>
          <a:p>
            <a:pPr marL="457200" lvl="1" indent="0">
              <a:lnSpc>
                <a:spcPct val="115000"/>
              </a:lnSpc>
              <a:buNone/>
            </a:pPr>
            <a:endParaRPr lang="en-US" dirty="0">
              <a:solidFill>
                <a:schemeClr val="bg1"/>
              </a:solidFill>
            </a:endParaRPr>
          </a:p>
        </p:txBody>
      </p:sp>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365760" y="447188"/>
            <a:ext cx="11633982" cy="970450"/>
          </a:xfrm>
        </p:spPr>
        <p:txBody>
          <a:bodyPr/>
          <a:lstStyle/>
          <a:p>
            <a:pPr algn="ctr"/>
            <a:r>
              <a:rPr lang="en-US" dirty="0" smtClean="0"/>
              <a:t>Questions </a:t>
            </a:r>
            <a:r>
              <a:rPr lang="en-US" smtClean="0"/>
              <a:t>and Answers</a:t>
            </a:r>
            <a:endParaRPr lang="en-US" dirty="0"/>
          </a:p>
        </p:txBody>
      </p:sp>
    </p:spTree>
    <p:extLst>
      <p:ext uri="{BB962C8B-B14F-4D97-AF65-F5344CB8AC3E}">
        <p14:creationId xmlns:p14="http://schemas.microsoft.com/office/powerpoint/2010/main" val="1163203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0;p41"/>
          <p:cNvSpPr txBox="1"/>
          <p:nvPr/>
        </p:nvSpPr>
        <p:spPr>
          <a:xfrm>
            <a:off x="-15240" y="0"/>
            <a:ext cx="12207240" cy="6858000"/>
          </a:xfrm>
          <a:prstGeom prst="rect">
            <a:avLst/>
          </a:prstGeom>
          <a:solidFill>
            <a:schemeClr val="tx1"/>
          </a:solidFill>
          <a:ln>
            <a:noFill/>
          </a:ln>
        </p:spPr>
        <p:txBody>
          <a:bodyPr spcFirstLastPara="1" wrap="square" lIns="91425" tIns="91425" rIns="91425" bIns="91425" anchor="t" anchorCtr="0">
            <a:noAutofit/>
          </a:bodyPr>
          <a:lstStyle/>
          <a:p>
            <a:pPr lvl="0" algn="ctr">
              <a:lnSpc>
                <a:spcPct val="115000"/>
              </a:lnSpc>
            </a:pPr>
            <a:endParaRPr lang="en-US" sz="3000" dirty="0">
              <a:solidFill>
                <a:schemeClr val="bg1"/>
              </a:solidFill>
            </a:endParaRPr>
          </a:p>
          <a:p>
            <a:pPr lvl="0" algn="ctr">
              <a:lnSpc>
                <a:spcPct val="115000"/>
              </a:lnSpc>
            </a:pPr>
            <a:endParaRPr lang="en-US" sz="1000" dirty="0">
              <a:solidFill>
                <a:schemeClr val="bg1"/>
              </a:solidFill>
              <a:latin typeface="Bradley Hand ITC" panose="03070402050302030203" pitchFamily="66" charset="0"/>
            </a:endParaRPr>
          </a:p>
          <a:p>
            <a:pPr lvl="0" algn="ctr">
              <a:lnSpc>
                <a:spcPct val="115000"/>
              </a:lnSpc>
            </a:pPr>
            <a:endParaRPr lang="en-US" sz="1000" dirty="0" smtClean="0">
              <a:solidFill>
                <a:schemeClr val="bg1"/>
              </a:solidFill>
              <a:latin typeface="Bradley Hand ITC" panose="03070402050302030203" pitchFamily="66" charset="0"/>
            </a:endParaRPr>
          </a:p>
        </p:txBody>
      </p:sp>
      <p:pic>
        <p:nvPicPr>
          <p:cNvPr id="5" name="Picture 4" descr="cid:67121C93-5DE7-4268-A406-BDD341B444A4"/>
          <p:cNvPicPr/>
          <p:nvPr/>
        </p:nvPicPr>
        <p:blipFill rotWithShape="1">
          <a:blip r:embed="rId2" r:link="rId3">
            <a:extLst>
              <a:ext uri="{28A0092B-C50C-407E-A947-70E740481C1C}">
                <a14:useLocalDpi xmlns:a14="http://schemas.microsoft.com/office/drawing/2010/main" val="0"/>
              </a:ext>
            </a:extLst>
          </a:blip>
          <a:srcRect l="6731" t="22364" r="7372" b="20590"/>
          <a:stretch/>
        </p:blipFill>
        <p:spPr bwMode="auto">
          <a:xfrm>
            <a:off x="3788229" y="300446"/>
            <a:ext cx="4585062" cy="60742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1631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noFill/>
        </p:spPr>
        <p:txBody>
          <a:bodyPr/>
          <a:lstStyle/>
          <a:p>
            <a:r>
              <a:rPr lang="en-US" dirty="0" smtClean="0"/>
              <a:t>Mandy White, M.S., CCC-SLP</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0" y="1903532"/>
            <a:ext cx="9718766" cy="3638764"/>
          </a:xfrm>
          <a:solidFill>
            <a:schemeClr val="tx1"/>
          </a:solidFill>
        </p:spPr>
        <p:txBody>
          <a:bodyPr>
            <a:normAutofit/>
          </a:bodyPr>
          <a:lstStyle/>
          <a:p>
            <a:pPr lvl="1">
              <a:lnSpc>
                <a:spcPct val="115000"/>
              </a:lnSpc>
            </a:pPr>
            <a:r>
              <a:rPr lang="en-US" dirty="0" smtClean="0">
                <a:solidFill>
                  <a:schemeClr val="bg1"/>
                </a:solidFill>
              </a:rPr>
              <a:t>Texas A&amp;M University ~ Communications - 2014</a:t>
            </a:r>
          </a:p>
          <a:p>
            <a:pPr lvl="1">
              <a:lnSpc>
                <a:spcPct val="115000"/>
              </a:lnSpc>
            </a:pPr>
            <a:r>
              <a:rPr lang="en-US" dirty="0" smtClean="0">
                <a:solidFill>
                  <a:schemeClr val="bg1"/>
                </a:solidFill>
              </a:rPr>
              <a:t>University of Texas at Dallas, M.S., Communication Sciences Disorders, 2016</a:t>
            </a:r>
          </a:p>
          <a:p>
            <a:pPr lvl="1">
              <a:lnSpc>
                <a:spcPct val="115000"/>
              </a:lnSpc>
            </a:pPr>
            <a:r>
              <a:rPr lang="en-US" dirty="0" smtClean="0">
                <a:solidFill>
                  <a:schemeClr val="bg1"/>
                </a:solidFill>
              </a:rPr>
              <a:t>Katy ISD 2016 - 2021 ~ SLP</a:t>
            </a:r>
          </a:p>
        </p:txBody>
      </p:sp>
      <p:pic>
        <p:nvPicPr>
          <p:cNvPr id="1026" name="5C12277B-BA60-4AFC-9AE2-403B0118EBDA" descr="5C12277B-BA60-4AFC-9AE2-403B0118EBDA"/>
          <p:cNvPicPr>
            <a:picLocks noChangeAspect="1" noChangeArrowheads="1"/>
          </p:cNvPicPr>
          <p:nvPr/>
        </p:nvPicPr>
        <p:blipFill rotWithShape="1">
          <a:blip r:embed="rId3">
            <a:extLst>
              <a:ext uri="{28A0092B-C50C-407E-A947-70E740481C1C}">
                <a14:useLocalDpi xmlns:a14="http://schemas.microsoft.com/office/drawing/2010/main" val="0"/>
              </a:ext>
            </a:extLst>
          </a:blip>
          <a:srcRect t="23061" b="24038"/>
          <a:stretch/>
        </p:blipFill>
        <p:spPr bwMode="auto">
          <a:xfrm>
            <a:off x="8447519" y="3722914"/>
            <a:ext cx="2542494" cy="291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39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noFill/>
        </p:spPr>
        <p:txBody>
          <a:bodyPr/>
          <a:lstStyle/>
          <a:p>
            <a:r>
              <a:rPr lang="en-US" dirty="0" smtClean="0"/>
              <a:t>Overview</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0" y="2545843"/>
            <a:ext cx="10571998" cy="4291056"/>
          </a:xfrm>
          <a:solidFill>
            <a:schemeClr val="tx1"/>
          </a:solidFill>
        </p:spPr>
        <p:txBody>
          <a:bodyPr>
            <a:normAutofit lnSpcReduction="10000"/>
          </a:bodyPr>
          <a:lstStyle/>
          <a:p>
            <a:pPr lvl="1">
              <a:lnSpc>
                <a:spcPct val="115000"/>
              </a:lnSpc>
            </a:pPr>
            <a:r>
              <a:rPr lang="en-US" sz="3300" dirty="0" smtClean="0">
                <a:solidFill>
                  <a:schemeClr val="bg1"/>
                </a:solidFill>
              </a:rPr>
              <a:t>Settings: medical vs school</a:t>
            </a:r>
          </a:p>
          <a:p>
            <a:pPr lvl="1">
              <a:lnSpc>
                <a:spcPct val="115000"/>
              </a:lnSpc>
            </a:pPr>
            <a:r>
              <a:rPr lang="en-US" sz="3300" dirty="0" smtClean="0">
                <a:solidFill>
                  <a:schemeClr val="bg1"/>
                </a:solidFill>
              </a:rPr>
              <a:t>SLP – a day in the life</a:t>
            </a:r>
          </a:p>
          <a:p>
            <a:pPr lvl="2">
              <a:lnSpc>
                <a:spcPct val="115000"/>
              </a:lnSpc>
            </a:pPr>
            <a:r>
              <a:rPr lang="en-US" sz="3300" dirty="0" smtClean="0">
                <a:solidFill>
                  <a:schemeClr val="bg1"/>
                </a:solidFill>
              </a:rPr>
              <a:t>Schedule</a:t>
            </a:r>
          </a:p>
          <a:p>
            <a:pPr lvl="2">
              <a:lnSpc>
                <a:spcPct val="115000"/>
              </a:lnSpc>
            </a:pPr>
            <a:r>
              <a:rPr lang="en-US" sz="3300" dirty="0" smtClean="0">
                <a:solidFill>
                  <a:schemeClr val="bg1"/>
                </a:solidFill>
              </a:rPr>
              <a:t>ARD &amp; REED meetings</a:t>
            </a:r>
          </a:p>
          <a:p>
            <a:pPr lvl="2">
              <a:lnSpc>
                <a:spcPct val="115000"/>
              </a:lnSpc>
            </a:pPr>
            <a:r>
              <a:rPr lang="en-US" sz="3300" dirty="0" smtClean="0">
                <a:solidFill>
                  <a:schemeClr val="bg1"/>
                </a:solidFill>
              </a:rPr>
              <a:t>Assessments</a:t>
            </a:r>
          </a:p>
          <a:p>
            <a:pPr lvl="2">
              <a:lnSpc>
                <a:spcPct val="115000"/>
              </a:lnSpc>
            </a:pPr>
            <a:r>
              <a:rPr lang="en-US" sz="3300" dirty="0" smtClean="0">
                <a:solidFill>
                  <a:schemeClr val="bg1"/>
                </a:solidFill>
              </a:rPr>
              <a:t>Therapy </a:t>
            </a:r>
          </a:p>
          <a:p>
            <a:pPr lvl="1">
              <a:lnSpc>
                <a:spcPct val="115000"/>
              </a:lnSpc>
            </a:pPr>
            <a:endParaRPr lang="en-US" dirty="0" smtClean="0">
              <a:solidFill>
                <a:schemeClr val="bg1"/>
              </a:solidFill>
            </a:endParaRPr>
          </a:p>
        </p:txBody>
      </p:sp>
    </p:spTree>
    <p:extLst>
      <p:ext uri="{BB962C8B-B14F-4D97-AF65-F5344CB8AC3E}">
        <p14:creationId xmlns:p14="http://schemas.microsoft.com/office/powerpoint/2010/main" val="962278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662907" y="447188"/>
            <a:ext cx="10866185" cy="970450"/>
          </a:xfrm>
          <a:noFill/>
        </p:spPr>
        <p:txBody>
          <a:bodyPr/>
          <a:lstStyle/>
          <a:p>
            <a:r>
              <a:rPr lang="en-US" dirty="0" smtClean="0"/>
              <a:t>Medical Settings vs School Setting: Medical</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291055"/>
          </a:xfrm>
          <a:solidFill>
            <a:schemeClr val="tx1"/>
          </a:solidFill>
        </p:spPr>
        <p:txBody>
          <a:bodyPr>
            <a:noAutofit/>
          </a:bodyPr>
          <a:lstStyle/>
          <a:p>
            <a:pPr lvl="0">
              <a:lnSpc>
                <a:spcPct val="115000"/>
              </a:lnSpc>
            </a:pPr>
            <a:endParaRPr lang="en-US" sz="2000" dirty="0" smtClean="0">
              <a:solidFill>
                <a:schemeClr val="bg1"/>
              </a:solidFill>
            </a:endParaRPr>
          </a:p>
          <a:p>
            <a:pPr lvl="0">
              <a:lnSpc>
                <a:spcPct val="115000"/>
              </a:lnSpc>
            </a:pPr>
            <a:r>
              <a:rPr lang="en-US" sz="2400" dirty="0" smtClean="0">
                <a:solidFill>
                  <a:schemeClr val="bg1"/>
                </a:solidFill>
              </a:rPr>
              <a:t>Home </a:t>
            </a:r>
            <a:r>
              <a:rPr lang="en-US" sz="2400" dirty="0">
                <a:solidFill>
                  <a:schemeClr val="bg1"/>
                </a:solidFill>
              </a:rPr>
              <a:t>health</a:t>
            </a:r>
          </a:p>
          <a:p>
            <a:pPr lvl="0">
              <a:lnSpc>
                <a:spcPct val="115000"/>
              </a:lnSpc>
            </a:pPr>
            <a:r>
              <a:rPr lang="en-US" sz="2400" dirty="0" smtClean="0">
                <a:solidFill>
                  <a:schemeClr val="bg1"/>
                </a:solidFill>
              </a:rPr>
              <a:t>Clinics</a:t>
            </a:r>
            <a:endParaRPr lang="en-US" sz="2400" dirty="0">
              <a:solidFill>
                <a:schemeClr val="bg1"/>
              </a:solidFill>
            </a:endParaRPr>
          </a:p>
          <a:p>
            <a:pPr lvl="0">
              <a:lnSpc>
                <a:spcPct val="115000"/>
              </a:lnSpc>
            </a:pPr>
            <a:r>
              <a:rPr lang="en-US" sz="2400" dirty="0">
                <a:solidFill>
                  <a:schemeClr val="bg1"/>
                </a:solidFill>
              </a:rPr>
              <a:t>SNF </a:t>
            </a:r>
            <a:r>
              <a:rPr lang="en-US" sz="2400" dirty="0" smtClean="0">
                <a:solidFill>
                  <a:schemeClr val="bg1"/>
                </a:solidFill>
              </a:rPr>
              <a:t>(skilled nursing facility)– LTAC (</a:t>
            </a:r>
            <a:r>
              <a:rPr lang="en-US" sz="2400" dirty="0">
                <a:solidFill>
                  <a:schemeClr val="bg1"/>
                </a:solidFill>
              </a:rPr>
              <a:t>l</a:t>
            </a:r>
            <a:r>
              <a:rPr lang="en-US" sz="2400" dirty="0" smtClean="0">
                <a:solidFill>
                  <a:schemeClr val="bg1"/>
                </a:solidFill>
              </a:rPr>
              <a:t>ong </a:t>
            </a:r>
            <a:r>
              <a:rPr lang="en-US" sz="2400" dirty="0">
                <a:solidFill>
                  <a:schemeClr val="bg1"/>
                </a:solidFill>
              </a:rPr>
              <a:t>t</a:t>
            </a:r>
            <a:r>
              <a:rPr lang="en-US" sz="2400" dirty="0" smtClean="0">
                <a:solidFill>
                  <a:schemeClr val="bg1"/>
                </a:solidFill>
              </a:rPr>
              <a:t>erm acute care)</a:t>
            </a:r>
          </a:p>
          <a:p>
            <a:pPr lvl="0">
              <a:lnSpc>
                <a:spcPct val="115000"/>
              </a:lnSpc>
            </a:pPr>
            <a:r>
              <a:rPr lang="en-US" sz="2400" dirty="0">
                <a:solidFill>
                  <a:schemeClr val="bg1"/>
                </a:solidFill>
              </a:rPr>
              <a:t>Hospital</a:t>
            </a:r>
          </a:p>
          <a:p>
            <a:pPr lvl="1">
              <a:lnSpc>
                <a:spcPct val="115000"/>
              </a:lnSpc>
            </a:pPr>
            <a:r>
              <a:rPr lang="en-US" sz="2400" dirty="0" smtClean="0">
                <a:solidFill>
                  <a:schemeClr val="bg1"/>
                </a:solidFill>
              </a:rPr>
              <a:t>inpatient/outpatient/specialization</a:t>
            </a:r>
          </a:p>
          <a:p>
            <a:pPr lvl="0">
              <a:lnSpc>
                <a:spcPct val="115000"/>
              </a:lnSpc>
            </a:pPr>
            <a:r>
              <a:rPr lang="en-US" sz="2400" dirty="0" smtClean="0">
                <a:solidFill>
                  <a:schemeClr val="bg1"/>
                </a:solidFill>
              </a:rPr>
              <a:t>Pay based on attendance</a:t>
            </a:r>
          </a:p>
          <a:p>
            <a:pPr lvl="0">
              <a:lnSpc>
                <a:spcPct val="115000"/>
              </a:lnSpc>
            </a:pPr>
            <a:r>
              <a:rPr lang="en-US" sz="2400" dirty="0" smtClean="0">
                <a:solidFill>
                  <a:schemeClr val="bg1"/>
                </a:solidFill>
              </a:rPr>
              <a:t>Holidays </a:t>
            </a:r>
          </a:p>
          <a:p>
            <a:pPr lvl="0">
              <a:lnSpc>
                <a:spcPct val="115000"/>
              </a:lnSpc>
            </a:pPr>
            <a:r>
              <a:rPr lang="en-US" sz="2400" dirty="0" smtClean="0">
                <a:solidFill>
                  <a:schemeClr val="bg1"/>
                </a:solidFill>
              </a:rPr>
              <a:t>Call/weekends</a:t>
            </a:r>
            <a:endParaRPr lang="en-US" sz="2400" dirty="0">
              <a:solidFill>
                <a:schemeClr val="bg1"/>
              </a:solidFill>
            </a:endParaRPr>
          </a:p>
          <a:p>
            <a:pPr lvl="1">
              <a:lnSpc>
                <a:spcPct val="115000"/>
              </a:lnSpc>
            </a:pPr>
            <a:endParaRPr lang="en-US" sz="2000" dirty="0" smtClean="0"/>
          </a:p>
        </p:txBody>
      </p:sp>
    </p:spTree>
    <p:extLst>
      <p:ext uri="{BB962C8B-B14F-4D97-AF65-F5344CB8AC3E}">
        <p14:creationId xmlns:p14="http://schemas.microsoft.com/office/powerpoint/2010/main" val="136784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t>Medical </a:t>
            </a:r>
            <a:r>
              <a:rPr lang="en-US" dirty="0" smtClean="0"/>
              <a:t>Setting </a:t>
            </a:r>
            <a:r>
              <a:rPr lang="en-US" dirty="0"/>
              <a:t>vs School </a:t>
            </a:r>
            <a:r>
              <a:rPr lang="en-US" dirty="0" smtClean="0"/>
              <a:t>Setting:  School</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ormAutofit/>
          </a:bodyPr>
          <a:lstStyle/>
          <a:p>
            <a:pPr lvl="0">
              <a:lnSpc>
                <a:spcPct val="115000"/>
              </a:lnSpc>
            </a:pPr>
            <a:r>
              <a:rPr lang="en-US" dirty="0" smtClean="0">
                <a:solidFill>
                  <a:schemeClr val="bg1"/>
                </a:solidFill>
              </a:rPr>
              <a:t>Elementary: Pre-K– 5th</a:t>
            </a:r>
            <a:endParaRPr lang="en-US" dirty="0">
              <a:solidFill>
                <a:schemeClr val="bg1"/>
              </a:solidFill>
            </a:endParaRPr>
          </a:p>
          <a:p>
            <a:pPr lvl="0">
              <a:lnSpc>
                <a:spcPct val="115000"/>
              </a:lnSpc>
            </a:pPr>
            <a:r>
              <a:rPr lang="en-US" dirty="0" smtClean="0">
                <a:solidFill>
                  <a:schemeClr val="bg1"/>
                </a:solidFill>
              </a:rPr>
              <a:t>Secondary: Junior High/Middle School ~ 6</a:t>
            </a:r>
            <a:r>
              <a:rPr lang="en-US" baseline="30000" dirty="0" smtClean="0">
                <a:solidFill>
                  <a:schemeClr val="bg1"/>
                </a:solidFill>
              </a:rPr>
              <a:t>th</a:t>
            </a:r>
            <a:r>
              <a:rPr lang="en-US" dirty="0" smtClean="0">
                <a:solidFill>
                  <a:schemeClr val="bg1"/>
                </a:solidFill>
              </a:rPr>
              <a:t>-8</a:t>
            </a:r>
            <a:r>
              <a:rPr lang="en-US" baseline="30000" dirty="0" smtClean="0">
                <a:solidFill>
                  <a:schemeClr val="bg1"/>
                </a:solidFill>
              </a:rPr>
              <a:t>th</a:t>
            </a:r>
            <a:r>
              <a:rPr lang="en-US" dirty="0" smtClean="0">
                <a:solidFill>
                  <a:schemeClr val="bg1"/>
                </a:solidFill>
              </a:rPr>
              <a:t> </a:t>
            </a:r>
            <a:endParaRPr lang="en-US" dirty="0">
              <a:solidFill>
                <a:schemeClr val="bg1"/>
              </a:solidFill>
            </a:endParaRPr>
          </a:p>
          <a:p>
            <a:pPr lvl="0">
              <a:lnSpc>
                <a:spcPct val="115000"/>
              </a:lnSpc>
            </a:pPr>
            <a:r>
              <a:rPr lang="en-US" dirty="0" smtClean="0">
                <a:solidFill>
                  <a:schemeClr val="bg1"/>
                </a:solidFill>
              </a:rPr>
              <a:t>Secondary: High School ~ 9</a:t>
            </a:r>
            <a:r>
              <a:rPr lang="en-US" baseline="30000" dirty="0" smtClean="0">
                <a:solidFill>
                  <a:schemeClr val="bg1"/>
                </a:solidFill>
              </a:rPr>
              <a:t>th</a:t>
            </a:r>
            <a:r>
              <a:rPr lang="en-US" dirty="0" smtClean="0">
                <a:solidFill>
                  <a:schemeClr val="bg1"/>
                </a:solidFill>
              </a:rPr>
              <a:t>-12</a:t>
            </a:r>
            <a:r>
              <a:rPr lang="en-US" baseline="30000" dirty="0" smtClean="0">
                <a:solidFill>
                  <a:schemeClr val="bg1"/>
                </a:solidFill>
              </a:rPr>
              <a:t>th</a:t>
            </a:r>
            <a:r>
              <a:rPr lang="en-US" dirty="0" smtClean="0">
                <a:solidFill>
                  <a:schemeClr val="bg1"/>
                </a:solidFill>
              </a:rPr>
              <a:t> </a:t>
            </a:r>
          </a:p>
          <a:p>
            <a:pPr lvl="0">
              <a:lnSpc>
                <a:spcPct val="115000"/>
              </a:lnSpc>
            </a:pPr>
            <a:r>
              <a:rPr lang="en-US" dirty="0" smtClean="0">
                <a:solidFill>
                  <a:schemeClr val="bg1"/>
                </a:solidFill>
              </a:rPr>
              <a:t>Salary/Teacher retirement system (TRS)</a:t>
            </a:r>
          </a:p>
          <a:p>
            <a:pPr lvl="0">
              <a:lnSpc>
                <a:spcPct val="115000"/>
              </a:lnSpc>
            </a:pPr>
            <a:r>
              <a:rPr lang="en-US" dirty="0" smtClean="0">
                <a:solidFill>
                  <a:schemeClr val="bg1"/>
                </a:solidFill>
              </a:rPr>
              <a:t>Time in afternoons/evenings - work in medical setting</a:t>
            </a:r>
          </a:p>
        </p:txBody>
      </p:sp>
    </p:spTree>
    <p:extLst>
      <p:ext uri="{BB962C8B-B14F-4D97-AF65-F5344CB8AC3E}">
        <p14:creationId xmlns:p14="http://schemas.microsoft.com/office/powerpoint/2010/main" val="284470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365760" y="447188"/>
            <a:ext cx="11633982" cy="970450"/>
          </a:xfrm>
        </p:spPr>
        <p:txBody>
          <a:bodyPr/>
          <a:lstStyle/>
          <a:p>
            <a:r>
              <a:rPr lang="en-US" dirty="0"/>
              <a:t>Medical </a:t>
            </a:r>
            <a:r>
              <a:rPr lang="en-US" dirty="0" smtClean="0"/>
              <a:t>Setting </a:t>
            </a:r>
            <a:r>
              <a:rPr lang="en-US" dirty="0"/>
              <a:t>vs School </a:t>
            </a:r>
            <a:r>
              <a:rPr lang="en-US" dirty="0" smtClean="0"/>
              <a:t>Setting: Eligibility</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795934" y="2419235"/>
            <a:ext cx="10571998" cy="3638764"/>
          </a:xfrm>
          <a:solidFill>
            <a:schemeClr val="tx1"/>
          </a:solidFill>
        </p:spPr>
        <p:txBody>
          <a:bodyPr>
            <a:normAutofit fontScale="77500" lnSpcReduction="20000"/>
          </a:bodyPr>
          <a:lstStyle/>
          <a:p>
            <a:pPr lvl="0">
              <a:lnSpc>
                <a:spcPct val="115000"/>
              </a:lnSpc>
            </a:pPr>
            <a:endParaRPr lang="en-US" dirty="0"/>
          </a:p>
          <a:p>
            <a:pPr>
              <a:lnSpc>
                <a:spcPct val="115000"/>
              </a:lnSpc>
            </a:pPr>
            <a:r>
              <a:rPr lang="en-US" dirty="0" smtClean="0">
                <a:solidFill>
                  <a:schemeClr val="bg1"/>
                </a:solidFill>
              </a:rPr>
              <a:t>Medical setting: Diagnosis drives therapy – everyone gets a car!</a:t>
            </a:r>
          </a:p>
          <a:p>
            <a:pPr>
              <a:lnSpc>
                <a:spcPct val="115000"/>
              </a:lnSpc>
            </a:pPr>
            <a:r>
              <a:rPr lang="en-US" dirty="0" smtClean="0">
                <a:solidFill>
                  <a:schemeClr val="bg1"/>
                </a:solidFill>
              </a:rPr>
              <a:t>School setting:  Educational need – access to curriculum and least restrictive environment</a:t>
            </a:r>
          </a:p>
          <a:p>
            <a:pPr lvl="1">
              <a:lnSpc>
                <a:spcPct val="115000"/>
              </a:lnSpc>
            </a:pPr>
            <a:r>
              <a:rPr lang="en-US" dirty="0" smtClean="0">
                <a:solidFill>
                  <a:schemeClr val="bg1"/>
                </a:solidFill>
              </a:rPr>
              <a:t>3 questions determine eligibility</a:t>
            </a:r>
          </a:p>
          <a:p>
            <a:pPr lvl="2">
              <a:lnSpc>
                <a:spcPct val="115000"/>
              </a:lnSpc>
            </a:pPr>
            <a:r>
              <a:rPr lang="en-US" dirty="0" smtClean="0">
                <a:solidFill>
                  <a:schemeClr val="bg1"/>
                </a:solidFill>
              </a:rPr>
              <a:t>Condition of a disorder</a:t>
            </a:r>
          </a:p>
          <a:p>
            <a:pPr lvl="2">
              <a:lnSpc>
                <a:spcPct val="115000"/>
              </a:lnSpc>
            </a:pPr>
            <a:r>
              <a:rPr lang="en-US" dirty="0" smtClean="0">
                <a:solidFill>
                  <a:schemeClr val="bg1"/>
                </a:solidFill>
              </a:rPr>
              <a:t>Educational need</a:t>
            </a:r>
          </a:p>
          <a:p>
            <a:pPr lvl="2">
              <a:lnSpc>
                <a:spcPct val="115000"/>
              </a:lnSpc>
            </a:pPr>
            <a:r>
              <a:rPr lang="en-US" dirty="0" smtClean="0">
                <a:solidFill>
                  <a:schemeClr val="bg1"/>
                </a:solidFill>
              </a:rPr>
              <a:t>Require an SLP</a:t>
            </a:r>
          </a:p>
        </p:txBody>
      </p:sp>
    </p:spTree>
    <p:extLst>
      <p:ext uri="{BB962C8B-B14F-4D97-AF65-F5344CB8AC3E}">
        <p14:creationId xmlns:p14="http://schemas.microsoft.com/office/powerpoint/2010/main" val="109168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a:xfrm>
            <a:off x="654426" y="1288809"/>
            <a:ext cx="10572000" cy="2971051"/>
          </a:xfrm>
        </p:spPr>
        <p:txBody>
          <a:bodyPr/>
          <a:lstStyle/>
          <a:p>
            <a:r>
              <a:rPr lang="en-US" sz="8000" dirty="0" smtClean="0"/>
              <a:t>S</a:t>
            </a:r>
            <a:r>
              <a:rPr lang="en-US" sz="6000" dirty="0" smtClean="0"/>
              <a:t>  </a:t>
            </a:r>
            <a:r>
              <a:rPr lang="en-US" sz="8000" dirty="0" smtClean="0"/>
              <a:t>L</a:t>
            </a:r>
            <a:r>
              <a:rPr lang="en-US" sz="6000" dirty="0" smtClean="0"/>
              <a:t>  </a:t>
            </a:r>
            <a:r>
              <a:rPr lang="en-US" sz="8000" dirty="0" smtClean="0"/>
              <a:t>P</a:t>
            </a:r>
            <a:r>
              <a:rPr lang="en-US" dirty="0" smtClean="0"/>
              <a:t/>
            </a:r>
            <a:br>
              <a:rPr lang="en-US" dirty="0" smtClean="0"/>
            </a:br>
            <a:r>
              <a:rPr lang="en-US" sz="2800" dirty="0" smtClean="0"/>
              <a:t>A day in the life…</a:t>
            </a:r>
            <a:endParaRPr lang="en-US" sz="2800" b="0" dirty="0"/>
          </a:p>
        </p:txBody>
      </p:sp>
      <p:sp>
        <p:nvSpPr>
          <p:cNvPr id="3" name="Subtitle 2">
            <a:extLst>
              <a:ext uri="{FF2B5EF4-FFF2-40B4-BE49-F238E27FC236}">
                <a16:creationId xmlns:a16="http://schemas.microsoft.com/office/drawing/2014/main" id="{59E5DACC-1D74-41AD-B036-C015472B948F}"/>
              </a:ext>
            </a:extLst>
          </p:cNvPr>
          <p:cNvSpPr>
            <a:spLocks noGrp="1"/>
          </p:cNvSpPr>
          <p:nvPr>
            <p:ph type="subTitle" idx="1"/>
          </p:nvPr>
        </p:nvSpPr>
        <p:spPr/>
        <p:txBody>
          <a:bodyPr>
            <a:normAutofit lnSpcReduction="10000"/>
          </a:bodyPr>
          <a:lstStyle/>
          <a:p>
            <a:r>
              <a:rPr lang="en-US" b="1" dirty="0" smtClean="0"/>
              <a:t>This is your circus and these are your monkeys.</a:t>
            </a:r>
            <a:endParaRPr lang="en-US" sz="2400" b="1" dirty="0"/>
          </a:p>
        </p:txBody>
      </p:sp>
      <p:sp>
        <p:nvSpPr>
          <p:cNvPr id="5" name="Heart 4"/>
          <p:cNvSpPr/>
          <p:nvPr/>
        </p:nvSpPr>
        <p:spPr>
          <a:xfrm>
            <a:off x="5342708" y="2481947"/>
            <a:ext cx="300550" cy="292387"/>
          </a:xfrm>
          <a:prstGeom prst="hear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0070C0"/>
              </a:solidFill>
            </a:endParaRPr>
          </a:p>
        </p:txBody>
      </p:sp>
      <p:sp>
        <p:nvSpPr>
          <p:cNvPr id="8" name="Heart 7"/>
          <p:cNvSpPr/>
          <p:nvPr/>
        </p:nvSpPr>
        <p:spPr>
          <a:xfrm>
            <a:off x="6096001" y="2481947"/>
            <a:ext cx="300550" cy="292387"/>
          </a:xfrm>
          <a:prstGeom prst="hear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3975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BBB8C4C-7BB2-4243-A1E8-A3F8C94AB079}"/>
              </a:ext>
            </a:extLst>
          </p:cNvPr>
          <p:cNvGraphicFramePr>
            <a:graphicFrameLocks noGrp="1"/>
          </p:cNvGraphicFramePr>
          <p:nvPr>
            <p:extLst>
              <p:ext uri="{D42A27DB-BD31-4B8C-83A1-F6EECF244321}">
                <p14:modId xmlns:p14="http://schemas.microsoft.com/office/powerpoint/2010/main" val="1655492314"/>
              </p:ext>
            </p:extLst>
          </p:nvPr>
        </p:nvGraphicFramePr>
        <p:xfrm>
          <a:off x="1998620" y="300445"/>
          <a:ext cx="7745136" cy="6368309"/>
        </p:xfrm>
        <a:graphic>
          <a:graphicData uri="http://schemas.openxmlformats.org/drawingml/2006/table">
            <a:tbl>
              <a:tblPr firstRow="1" bandRow="1">
                <a:tableStyleId>{69C7853C-536D-4A76-A0AE-DD22124D55A5}</a:tableStyleId>
              </a:tblPr>
              <a:tblGrid>
                <a:gridCol w="2581712">
                  <a:extLst>
                    <a:ext uri="{9D8B030D-6E8A-4147-A177-3AD203B41FA5}">
                      <a16:colId xmlns:a16="http://schemas.microsoft.com/office/drawing/2014/main" val="3968103840"/>
                    </a:ext>
                  </a:extLst>
                </a:gridCol>
                <a:gridCol w="2581712">
                  <a:extLst>
                    <a:ext uri="{9D8B030D-6E8A-4147-A177-3AD203B41FA5}">
                      <a16:colId xmlns:a16="http://schemas.microsoft.com/office/drawing/2014/main" val="2969758402"/>
                    </a:ext>
                  </a:extLst>
                </a:gridCol>
                <a:gridCol w="2581712">
                  <a:extLst>
                    <a:ext uri="{9D8B030D-6E8A-4147-A177-3AD203B41FA5}">
                      <a16:colId xmlns:a16="http://schemas.microsoft.com/office/drawing/2014/main" val="1852649784"/>
                    </a:ext>
                  </a:extLst>
                </a:gridCol>
              </a:tblGrid>
              <a:tr h="287383">
                <a:tc>
                  <a:txBody>
                    <a:bodyPr/>
                    <a:lstStyle/>
                    <a:p>
                      <a:r>
                        <a:rPr lang="en-US" dirty="0"/>
                        <a:t>Period</a:t>
                      </a:r>
                    </a:p>
                  </a:txBody>
                  <a:tcPr/>
                </a:tc>
                <a:tc>
                  <a:txBody>
                    <a:bodyPr/>
                    <a:lstStyle/>
                    <a:p>
                      <a:r>
                        <a:rPr lang="en-US" dirty="0"/>
                        <a:t>Students</a:t>
                      </a:r>
                    </a:p>
                  </a:txBody>
                  <a:tcPr/>
                </a:tc>
                <a:tc>
                  <a:txBody>
                    <a:bodyPr/>
                    <a:lstStyle/>
                    <a:p>
                      <a:r>
                        <a:rPr lang="en-US" dirty="0"/>
                        <a:t>Plan/Attendance</a:t>
                      </a:r>
                    </a:p>
                  </a:txBody>
                  <a:tcPr/>
                </a:tc>
                <a:extLst>
                  <a:ext uri="{0D108BD9-81ED-4DB2-BD59-A6C34878D82A}">
                    <a16:rowId xmlns:a16="http://schemas.microsoft.com/office/drawing/2014/main" val="3975493245"/>
                  </a:ext>
                </a:extLst>
              </a:tr>
              <a:tr h="751286">
                <a:tc>
                  <a:txBody>
                    <a:bodyPr/>
                    <a:lstStyle/>
                    <a:p>
                      <a:r>
                        <a:rPr lang="en-US" dirty="0"/>
                        <a:t>1</a:t>
                      </a:r>
                    </a:p>
                  </a:txBody>
                  <a:tcPr/>
                </a:tc>
                <a:tc>
                  <a:txBody>
                    <a:bodyPr/>
                    <a:lstStyle/>
                    <a:p>
                      <a:r>
                        <a:rPr lang="en-US" sz="1600" dirty="0"/>
                        <a:t>1. Joey T. </a:t>
                      </a:r>
                    </a:p>
                    <a:p>
                      <a:r>
                        <a:rPr lang="en-US" sz="1600" dirty="0"/>
                        <a:t>2. Monica B.</a:t>
                      </a:r>
                    </a:p>
                    <a:p>
                      <a:r>
                        <a:rPr lang="en-US" sz="1600" dirty="0"/>
                        <a:t>3. Rachel G.</a:t>
                      </a:r>
                    </a:p>
                  </a:txBody>
                  <a:tcPr/>
                </a:tc>
                <a:tc>
                  <a:txBody>
                    <a:bodyPr/>
                    <a:lstStyle/>
                    <a:p>
                      <a:r>
                        <a:rPr lang="en-US" sz="1600" dirty="0"/>
                        <a:t> Language Group: </a:t>
                      </a:r>
                    </a:p>
                    <a:p>
                      <a:r>
                        <a:rPr lang="en-US" sz="1600" dirty="0"/>
                        <a:t>- Story Retell Activity</a:t>
                      </a:r>
                    </a:p>
                  </a:txBody>
                  <a:tcPr/>
                </a:tc>
                <a:extLst>
                  <a:ext uri="{0D108BD9-81ED-4DB2-BD59-A6C34878D82A}">
                    <a16:rowId xmlns:a16="http://schemas.microsoft.com/office/drawing/2014/main" val="3898723096"/>
                  </a:ext>
                </a:extLst>
              </a:tr>
              <a:tr h="751286">
                <a:tc>
                  <a:txBody>
                    <a:bodyPr/>
                    <a:lstStyle/>
                    <a:p>
                      <a:r>
                        <a:rPr lang="en-US" dirty="0"/>
                        <a:t>2</a:t>
                      </a:r>
                    </a:p>
                  </a:txBody>
                  <a:tcPr/>
                </a:tc>
                <a:tc>
                  <a:txBody>
                    <a:bodyPr/>
                    <a:lstStyle/>
                    <a:p>
                      <a:r>
                        <a:rPr lang="en-US" sz="1600" dirty="0"/>
                        <a:t>1. Meredith G.</a:t>
                      </a:r>
                    </a:p>
                    <a:p>
                      <a:r>
                        <a:rPr lang="en-US" sz="1600" dirty="0"/>
                        <a:t>2. Cristina Y.</a:t>
                      </a:r>
                    </a:p>
                    <a:p>
                      <a:r>
                        <a:rPr lang="en-US" sz="1600" dirty="0"/>
                        <a:t>3. Derek S.</a:t>
                      </a:r>
                    </a:p>
                  </a:txBody>
                  <a:tcPr/>
                </a:tc>
                <a:tc>
                  <a:txBody>
                    <a:bodyPr/>
                    <a:lstStyle/>
                    <a:p>
                      <a:r>
                        <a:rPr lang="en-US" sz="1600" dirty="0"/>
                        <a:t>Pragmatic Group:</a:t>
                      </a:r>
                    </a:p>
                    <a:p>
                      <a:r>
                        <a:rPr lang="en-US" sz="1600" dirty="0"/>
                        <a:t>- Perspective Taking Activity</a:t>
                      </a:r>
                    </a:p>
                  </a:txBody>
                  <a:tcPr/>
                </a:tc>
                <a:extLst>
                  <a:ext uri="{0D108BD9-81ED-4DB2-BD59-A6C34878D82A}">
                    <a16:rowId xmlns:a16="http://schemas.microsoft.com/office/drawing/2014/main" val="3496622677"/>
                  </a:ext>
                </a:extLst>
              </a:tr>
              <a:tr h="577109">
                <a:tc>
                  <a:txBody>
                    <a:bodyPr/>
                    <a:lstStyle/>
                    <a:p>
                      <a:r>
                        <a:rPr lang="en-US" dirty="0"/>
                        <a:t>3</a:t>
                      </a:r>
                    </a:p>
                  </a:txBody>
                  <a:tcPr/>
                </a:tc>
                <a:tc>
                  <a:txBody>
                    <a:bodyPr/>
                    <a:lstStyle/>
                    <a:p>
                      <a:endParaRPr lang="en-US" sz="1600" dirty="0"/>
                    </a:p>
                  </a:txBody>
                  <a:tcPr/>
                </a:tc>
                <a:tc>
                  <a:txBody>
                    <a:bodyPr/>
                    <a:lstStyle/>
                    <a:p>
                      <a:r>
                        <a:rPr lang="en-US" sz="1600" dirty="0"/>
                        <a:t>PLANNING</a:t>
                      </a:r>
                    </a:p>
                  </a:txBody>
                  <a:tcPr/>
                </a:tc>
                <a:extLst>
                  <a:ext uri="{0D108BD9-81ED-4DB2-BD59-A6C34878D82A}">
                    <a16:rowId xmlns:a16="http://schemas.microsoft.com/office/drawing/2014/main" val="4144924676"/>
                  </a:ext>
                </a:extLst>
              </a:tr>
              <a:tr h="976672">
                <a:tc>
                  <a:txBody>
                    <a:bodyPr/>
                    <a:lstStyle/>
                    <a:p>
                      <a:r>
                        <a:rPr lang="en-US" dirty="0"/>
                        <a:t>4</a:t>
                      </a:r>
                    </a:p>
                  </a:txBody>
                  <a:tcPr/>
                </a:tc>
                <a:tc>
                  <a:txBody>
                    <a:bodyPr/>
                    <a:lstStyle/>
                    <a:p>
                      <a:r>
                        <a:rPr lang="en-US" sz="1600" dirty="0"/>
                        <a:t>1. Brooke D.</a:t>
                      </a:r>
                    </a:p>
                    <a:p>
                      <a:r>
                        <a:rPr lang="en-US" sz="1600" dirty="0"/>
                        <a:t>2. Lucas S.</a:t>
                      </a:r>
                    </a:p>
                    <a:p>
                      <a:r>
                        <a:rPr lang="en-US" sz="1600" dirty="0"/>
                        <a:t>3. Nathan S.</a:t>
                      </a:r>
                    </a:p>
                    <a:p>
                      <a:r>
                        <a:rPr lang="en-US" sz="1600" dirty="0"/>
                        <a:t>4. Peyton S.</a:t>
                      </a:r>
                    </a:p>
                  </a:txBody>
                  <a:tcPr/>
                </a:tc>
                <a:tc>
                  <a:txBody>
                    <a:bodyPr/>
                    <a:lstStyle/>
                    <a:p>
                      <a:r>
                        <a:rPr lang="en-US" sz="1600" dirty="0" smtClean="0"/>
                        <a:t>Life</a:t>
                      </a:r>
                      <a:r>
                        <a:rPr lang="en-US" sz="1600" baseline="0" dirty="0" smtClean="0"/>
                        <a:t> </a:t>
                      </a:r>
                      <a:r>
                        <a:rPr lang="en-US" sz="1600" dirty="0" smtClean="0"/>
                        <a:t>Skills</a:t>
                      </a:r>
                      <a:r>
                        <a:rPr lang="en-US" sz="1600" dirty="0"/>
                        <a:t>: </a:t>
                      </a:r>
                    </a:p>
                    <a:p>
                      <a:r>
                        <a:rPr lang="en-US" sz="1600" dirty="0"/>
                        <a:t>- Following Directions Game</a:t>
                      </a:r>
                    </a:p>
                  </a:txBody>
                  <a:tcPr/>
                </a:tc>
                <a:extLst>
                  <a:ext uri="{0D108BD9-81ED-4DB2-BD59-A6C34878D82A}">
                    <a16:rowId xmlns:a16="http://schemas.microsoft.com/office/drawing/2014/main" val="739137461"/>
                  </a:ext>
                </a:extLst>
              </a:tr>
              <a:tr h="976672">
                <a:tc>
                  <a:txBody>
                    <a:bodyPr/>
                    <a:lstStyle/>
                    <a:p>
                      <a:r>
                        <a:rPr lang="en-US" dirty="0"/>
                        <a:t>5</a:t>
                      </a:r>
                    </a:p>
                  </a:txBody>
                  <a:tcPr/>
                </a:tc>
                <a:tc>
                  <a:txBody>
                    <a:bodyPr/>
                    <a:lstStyle/>
                    <a:p>
                      <a:r>
                        <a:rPr lang="en-US" sz="1600" dirty="0"/>
                        <a:t>1. David R.</a:t>
                      </a:r>
                    </a:p>
                    <a:p>
                      <a:r>
                        <a:rPr lang="en-US" sz="1600" dirty="0"/>
                        <a:t>2. Alexis R.</a:t>
                      </a:r>
                    </a:p>
                    <a:p>
                      <a:r>
                        <a:rPr lang="en-US" sz="1600" dirty="0"/>
                        <a:t>3. Stevie B.</a:t>
                      </a:r>
                    </a:p>
                    <a:p>
                      <a:r>
                        <a:rPr lang="en-US" sz="1600" dirty="0"/>
                        <a:t>4. Twyla S.</a:t>
                      </a:r>
                    </a:p>
                  </a:txBody>
                  <a:tcPr/>
                </a:tc>
                <a:tc>
                  <a:txBody>
                    <a:bodyPr/>
                    <a:lstStyle/>
                    <a:p>
                      <a:r>
                        <a:rPr lang="en-US" sz="1600" dirty="0"/>
                        <a:t>Program Class:</a:t>
                      </a:r>
                    </a:p>
                    <a:p>
                      <a:r>
                        <a:rPr lang="en-US" sz="1600" dirty="0"/>
                        <a:t>- Social Skills Video Modeling </a:t>
                      </a:r>
                    </a:p>
                  </a:txBody>
                  <a:tcPr/>
                </a:tc>
                <a:extLst>
                  <a:ext uri="{0D108BD9-81ED-4DB2-BD59-A6C34878D82A}">
                    <a16:rowId xmlns:a16="http://schemas.microsoft.com/office/drawing/2014/main" val="2158101678"/>
                  </a:ext>
                </a:extLst>
              </a:tr>
              <a:tr h="751286">
                <a:tc>
                  <a:txBody>
                    <a:bodyPr/>
                    <a:lstStyle/>
                    <a:p>
                      <a:r>
                        <a:rPr lang="en-US" dirty="0"/>
                        <a:t>6</a:t>
                      </a:r>
                    </a:p>
                  </a:txBody>
                  <a:tcPr/>
                </a:tc>
                <a:tc>
                  <a:txBody>
                    <a:bodyPr/>
                    <a:lstStyle/>
                    <a:p>
                      <a:r>
                        <a:rPr lang="en-US" sz="1600" dirty="0"/>
                        <a:t>1. Randall P.</a:t>
                      </a:r>
                    </a:p>
                    <a:p>
                      <a:r>
                        <a:rPr lang="en-US" sz="1600" dirty="0"/>
                        <a:t>2. Jack P.</a:t>
                      </a:r>
                    </a:p>
                    <a:p>
                      <a:r>
                        <a:rPr lang="en-US" sz="1600" dirty="0"/>
                        <a:t>3. Kevin P.</a:t>
                      </a:r>
                    </a:p>
                  </a:txBody>
                  <a:tcPr/>
                </a:tc>
                <a:tc>
                  <a:txBody>
                    <a:bodyPr/>
                    <a:lstStyle/>
                    <a:p>
                      <a:r>
                        <a:rPr lang="en-US" sz="1600" dirty="0" smtClean="0"/>
                        <a:t>ARD </a:t>
                      </a:r>
                      <a:endParaRPr lang="en-US" sz="1600" dirty="0"/>
                    </a:p>
                  </a:txBody>
                  <a:tcPr/>
                </a:tc>
                <a:extLst>
                  <a:ext uri="{0D108BD9-81ED-4DB2-BD59-A6C34878D82A}">
                    <a16:rowId xmlns:a16="http://schemas.microsoft.com/office/drawing/2014/main" val="2327387936"/>
                  </a:ext>
                </a:extLst>
              </a:tr>
              <a:tr h="751286">
                <a:tc>
                  <a:txBody>
                    <a:bodyPr/>
                    <a:lstStyle/>
                    <a:p>
                      <a:r>
                        <a:rPr lang="en-US" dirty="0"/>
                        <a:t>7</a:t>
                      </a:r>
                    </a:p>
                  </a:txBody>
                  <a:tcPr/>
                </a:tc>
                <a:tc>
                  <a:txBody>
                    <a:bodyPr/>
                    <a:lstStyle/>
                    <a:p>
                      <a:r>
                        <a:rPr lang="en-US" sz="1600" dirty="0"/>
                        <a:t>1. Eric T.</a:t>
                      </a:r>
                    </a:p>
                    <a:p>
                      <a:r>
                        <a:rPr lang="en-US" sz="1600" dirty="0"/>
                        <a:t>2. Tim R.</a:t>
                      </a:r>
                    </a:p>
                    <a:p>
                      <a:r>
                        <a:rPr lang="en-US" sz="1600" dirty="0"/>
                        <a:t>3. Lyla G.</a:t>
                      </a:r>
                    </a:p>
                  </a:txBody>
                  <a:tcPr/>
                </a:tc>
                <a:tc>
                  <a:txBody>
                    <a:bodyPr/>
                    <a:lstStyle/>
                    <a:p>
                      <a:r>
                        <a:rPr lang="en-US" sz="1600" dirty="0"/>
                        <a:t>Pragmatic/Fluency:</a:t>
                      </a:r>
                    </a:p>
                    <a:p>
                      <a:r>
                        <a:rPr lang="en-US" sz="1600" dirty="0"/>
                        <a:t>- Conversational Maintenance Activity</a:t>
                      </a:r>
                    </a:p>
                  </a:txBody>
                  <a:tcPr/>
                </a:tc>
                <a:extLst>
                  <a:ext uri="{0D108BD9-81ED-4DB2-BD59-A6C34878D82A}">
                    <a16:rowId xmlns:a16="http://schemas.microsoft.com/office/drawing/2014/main" val="1837299085"/>
                  </a:ext>
                </a:extLst>
              </a:tr>
            </a:tbl>
          </a:graphicData>
        </a:graphic>
      </p:graphicFrame>
    </p:spTree>
    <p:extLst>
      <p:ext uri="{BB962C8B-B14F-4D97-AF65-F5344CB8AC3E}">
        <p14:creationId xmlns:p14="http://schemas.microsoft.com/office/powerpoint/2010/main" val="1806988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a0b64ee-063a-4dea-8e38-fe297266cb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C8F220FDE6B44E9EEB5CD86C565336" ma:contentTypeVersion="11" ma:contentTypeDescription="Create a new document." ma:contentTypeScope="" ma:versionID="3d7cde627507abc6189e2246e415798f">
  <xsd:schema xmlns:xsd="http://www.w3.org/2001/XMLSchema" xmlns:xs="http://www.w3.org/2001/XMLSchema" xmlns:p="http://schemas.microsoft.com/office/2006/metadata/properties" xmlns:ns3="f7d2d905-1303-4d40-a91d-bf08c4547267" xmlns:ns4="4a0b64ee-063a-4dea-8e38-fe297266cb01" targetNamespace="http://schemas.microsoft.com/office/2006/metadata/properties" ma:root="true" ma:fieldsID="daa8faa481cf831b611961f0efceb8cb" ns3:_="" ns4:_="">
    <xsd:import namespace="f7d2d905-1303-4d40-a91d-bf08c4547267"/>
    <xsd:import namespace="4a0b64ee-063a-4dea-8e38-fe297266cb01"/>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d2d905-1303-4d40-a91d-bf08c4547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b64ee-063a-4dea-8e38-fe297266cb0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E580CA-3EBF-40A1-848D-12B3B18BB82E}">
  <ds:schemaRefs>
    <ds:schemaRef ds:uri="http://purl.org/dc/elements/1.1/"/>
    <ds:schemaRef ds:uri="f7d2d905-1303-4d40-a91d-bf08c4547267"/>
    <ds:schemaRef ds:uri="http://www.w3.org/XML/1998/namespace"/>
    <ds:schemaRef ds:uri="4a0b64ee-063a-4dea-8e38-fe297266cb0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3.xml><?xml version="1.0" encoding="utf-8"?>
<ds:datastoreItem xmlns:ds="http://schemas.openxmlformats.org/officeDocument/2006/customXml" ds:itemID="{1CC62AA3-6FBE-485F-ADEB-7905D20D3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d2d905-1303-4d40-a91d-bf08c4547267"/>
    <ds:schemaRef ds:uri="4a0b64ee-063a-4dea-8e38-fe297266c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Persuasive speech outline </Template>
  <TotalTime>0</TotalTime>
  <Words>1772</Words>
  <Application>Microsoft Office PowerPoint</Application>
  <PresentationFormat>Widescreen</PresentationFormat>
  <Paragraphs>251</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 ITC</vt:lpstr>
      <vt:lpstr>Calibri</vt:lpstr>
      <vt:lpstr>Century Gothic</vt:lpstr>
      <vt:lpstr>Kristen ITC</vt:lpstr>
      <vt:lpstr>Tahoma</vt:lpstr>
      <vt:lpstr>Wingdings</vt:lpstr>
      <vt:lpstr>Wingdings 2</vt:lpstr>
      <vt:lpstr>Quotable</vt:lpstr>
      <vt:lpstr>PowerPoint Presentation</vt:lpstr>
      <vt:lpstr>Mary Anne Smith, M.S., CCC-SLP</vt:lpstr>
      <vt:lpstr>Mandy White, M.S., CCC-SLP</vt:lpstr>
      <vt:lpstr>Overview</vt:lpstr>
      <vt:lpstr>Medical Settings vs School Setting: Medical</vt:lpstr>
      <vt:lpstr>Medical Setting vs School Setting:  School</vt:lpstr>
      <vt:lpstr>Medical Setting vs School Setting: Eligibility</vt:lpstr>
      <vt:lpstr>S  L  P A day in the life…</vt:lpstr>
      <vt:lpstr>PowerPoint Presentation</vt:lpstr>
      <vt:lpstr>A day in the life - ARD vs. REED meetings</vt:lpstr>
      <vt:lpstr>A day in the life - ARD vs. REED meetings</vt:lpstr>
      <vt:lpstr>A day in the life - Assessments</vt:lpstr>
      <vt:lpstr>A day in the life -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2021-09-14T23:46:57Z</dcterms:created>
  <dcterms:modified xsi:type="dcterms:W3CDTF">2021-10-09T00:10:48Z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0x0101001CC8F220FDE6B44E9EEB5CD86C565336</vt:lpwstr>
  </property>
</Properties>
</file>